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21" r:id="rId3"/>
    <p:sldId id="322" r:id="rId4"/>
    <p:sldId id="293" r:id="rId5"/>
    <p:sldId id="334" r:id="rId6"/>
    <p:sldId id="295" r:id="rId7"/>
    <p:sldId id="333" r:id="rId8"/>
    <p:sldId id="335" r:id="rId9"/>
    <p:sldId id="296" r:id="rId10"/>
    <p:sldId id="327" r:id="rId11"/>
    <p:sldId id="336" r:id="rId12"/>
    <p:sldId id="328" r:id="rId13"/>
    <p:sldId id="337" r:id="rId14"/>
    <p:sldId id="329" r:id="rId15"/>
    <p:sldId id="298" r:id="rId16"/>
    <p:sldId id="338" r:id="rId17"/>
    <p:sldId id="319" r:id="rId18"/>
    <p:sldId id="339" r:id="rId19"/>
    <p:sldId id="340" r:id="rId20"/>
    <p:sldId id="341" r:id="rId21"/>
    <p:sldId id="342" r:id="rId22"/>
    <p:sldId id="343" r:id="rId23"/>
    <p:sldId id="344" r:id="rId24"/>
    <p:sldId id="323" r:id="rId25"/>
    <p:sldId id="324" r:id="rId26"/>
    <p:sldId id="325" r:id="rId27"/>
    <p:sldId id="300" r:id="rId28"/>
    <p:sldId id="301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172D4D-9317-44FA-9D7C-92C6E25FC816}" v="7" dt="2022-11-01T07:30:49.825"/>
    <p1510:client id="{64F3F1D2-9A6A-4492-A405-0FD26E18C15E}" v="2" dt="2022-11-01T11:03:29.458"/>
    <p1510:client id="{87580D00-E108-468D-9407-1946CA1D08FF}" v="1049" dt="2022-11-01T05:49:00.6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43" autoAdjust="0"/>
    <p:restoredTop sz="96242" autoAdjust="0"/>
  </p:normalViewPr>
  <p:slideViewPr>
    <p:cSldViewPr snapToGrid="0">
      <p:cViewPr varScale="1">
        <p:scale>
          <a:sx n="110" d="100"/>
          <a:sy n="110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6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F5D5B-705E-4F76-B7DB-0A86F76A4B89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</dgm:pt>
    <dgm:pt modelId="{A083831F-E2D8-4331-80D9-71CFD53CB786}">
      <dgm:prSet phldrT="[텍스트]"/>
      <dgm:spPr/>
      <dgm:t>
        <a:bodyPr/>
        <a:lstStyle/>
        <a:p>
          <a:pPr latinLnBrk="1"/>
          <a:endParaRPr lang="en-US" altLang="ko-KR" dirty="0"/>
        </a:p>
        <a:p>
          <a:pPr latinLnBrk="1"/>
          <a:endParaRPr lang="ko-KR" altLang="en-US" dirty="0"/>
        </a:p>
      </dgm:t>
    </dgm:pt>
    <dgm:pt modelId="{F42F3008-8844-4555-9302-2C517D117FEF}" type="sibTrans" cxnId="{6B88D668-A7B0-4C4A-82BE-30C0EBC8EE2F}">
      <dgm:prSet/>
      <dgm:spPr/>
      <dgm:t>
        <a:bodyPr/>
        <a:lstStyle/>
        <a:p>
          <a:pPr latinLnBrk="1"/>
          <a:endParaRPr lang="ko-KR" altLang="en-US"/>
        </a:p>
      </dgm:t>
    </dgm:pt>
    <dgm:pt modelId="{2194A3CE-EC32-4A89-9C2E-469685F3FC93}" type="parTrans" cxnId="{6B88D668-A7B0-4C4A-82BE-30C0EBC8EE2F}">
      <dgm:prSet/>
      <dgm:spPr/>
      <dgm:t>
        <a:bodyPr/>
        <a:lstStyle/>
        <a:p>
          <a:pPr latinLnBrk="1"/>
          <a:endParaRPr lang="ko-KR" altLang="en-US"/>
        </a:p>
      </dgm:t>
    </dgm:pt>
    <dgm:pt modelId="{7CA01341-645A-4D6C-967E-4EC253077520}" type="pres">
      <dgm:prSet presAssocID="{3A3F5D5B-705E-4F76-B7DB-0A86F76A4B89}" presName="Name0" presStyleCnt="0">
        <dgm:presLayoutVars>
          <dgm:dir/>
          <dgm:resizeHandles val="exact"/>
        </dgm:presLayoutVars>
      </dgm:prSet>
      <dgm:spPr/>
    </dgm:pt>
    <dgm:pt modelId="{BBE5AB96-7055-4B26-BD32-9D7E756CB136}" type="pres">
      <dgm:prSet presAssocID="{A083831F-E2D8-4331-80D9-71CFD53CB786}" presName="compNode" presStyleCnt="0"/>
      <dgm:spPr/>
    </dgm:pt>
    <dgm:pt modelId="{B1A1E171-B13D-41B0-BCA1-0B3FBAB8B152}" type="pres">
      <dgm:prSet presAssocID="{A083831F-E2D8-4331-80D9-71CFD53CB786}" presName="pictRect" presStyleLbl="node1" presStyleIdx="0" presStyleCnt="1" custLinFactNeighborX="-2683" custLinFactNeighborY="-1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50EB5CD4-C560-4973-9043-4699CE71585E}" type="pres">
      <dgm:prSet presAssocID="{A083831F-E2D8-4331-80D9-71CFD53CB786}" presName="textRect" presStyleLbl="revTx" presStyleIdx="0" presStyleCnt="1">
        <dgm:presLayoutVars>
          <dgm:bulletEnabled val="1"/>
        </dgm:presLayoutVars>
      </dgm:prSet>
      <dgm:spPr/>
    </dgm:pt>
  </dgm:ptLst>
  <dgm:cxnLst>
    <dgm:cxn modelId="{2A502239-47AC-462B-9C7D-0343B3467D7A}" type="presOf" srcId="{3A3F5D5B-705E-4F76-B7DB-0A86F76A4B89}" destId="{7CA01341-645A-4D6C-967E-4EC253077520}" srcOrd="0" destOrd="0" presId="urn:microsoft.com/office/officeart/2005/8/layout/pList1"/>
    <dgm:cxn modelId="{6B88D668-A7B0-4C4A-82BE-30C0EBC8EE2F}" srcId="{3A3F5D5B-705E-4F76-B7DB-0A86F76A4B89}" destId="{A083831F-E2D8-4331-80D9-71CFD53CB786}" srcOrd="0" destOrd="0" parTransId="{2194A3CE-EC32-4A89-9C2E-469685F3FC93}" sibTransId="{F42F3008-8844-4555-9302-2C517D117FEF}"/>
    <dgm:cxn modelId="{AE41C5B7-7B08-42A2-B0C7-C3712D154635}" type="presOf" srcId="{A083831F-E2D8-4331-80D9-71CFD53CB786}" destId="{50EB5CD4-C560-4973-9043-4699CE71585E}" srcOrd="0" destOrd="0" presId="urn:microsoft.com/office/officeart/2005/8/layout/pList1"/>
    <dgm:cxn modelId="{72CA18DB-108F-4D49-ADCF-8A8E6B8C07E4}" type="presParOf" srcId="{7CA01341-645A-4D6C-967E-4EC253077520}" destId="{BBE5AB96-7055-4B26-BD32-9D7E756CB136}" srcOrd="0" destOrd="0" presId="urn:microsoft.com/office/officeart/2005/8/layout/pList1"/>
    <dgm:cxn modelId="{5BFA8BF5-00F2-4A30-B8B1-5BA34DBECF61}" type="presParOf" srcId="{BBE5AB96-7055-4B26-BD32-9D7E756CB136}" destId="{B1A1E171-B13D-41B0-BCA1-0B3FBAB8B152}" srcOrd="0" destOrd="0" presId="urn:microsoft.com/office/officeart/2005/8/layout/pList1"/>
    <dgm:cxn modelId="{B149945B-7CF9-47C6-B348-16DC88DC5DB5}" type="presParOf" srcId="{BBE5AB96-7055-4B26-BD32-9D7E756CB136}" destId="{50EB5CD4-C560-4973-9043-4699CE71585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1E171-B13D-41B0-BCA1-0B3FBAB8B152}">
      <dsp:nvSpPr>
        <dsp:cNvPr id="0" name=""/>
        <dsp:cNvSpPr/>
      </dsp:nvSpPr>
      <dsp:spPr>
        <a:xfrm>
          <a:off x="1772818" y="0"/>
          <a:ext cx="3917409" cy="2699094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EB5CD4-C560-4973-9043-4699CE71585E}">
      <dsp:nvSpPr>
        <dsp:cNvPr id="0" name=""/>
        <dsp:cNvSpPr/>
      </dsp:nvSpPr>
      <dsp:spPr>
        <a:xfrm>
          <a:off x="1877922" y="2699442"/>
          <a:ext cx="3917409" cy="1453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2600" kern="1200" dirty="0"/>
        </a:p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600" kern="1200" dirty="0"/>
        </a:p>
      </dsp:txBody>
      <dsp:txXfrm>
        <a:off x="1877922" y="2699442"/>
        <a:ext cx="3917409" cy="1453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33615-DDF3-4813-A4C5-2BE402A17ECC}" type="datetimeFigureOut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B78DFE-49FA-415A-ADDC-B5E15957C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7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B78DFE-49FA-415A-ADDC-B5E15957C46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911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B78DFE-49FA-415A-ADDC-B5E15957C46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92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B78DFE-49FA-415A-ADDC-B5E15957C4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770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B78DFE-49FA-415A-ADDC-B5E15957C46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87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B78DFE-49FA-415A-ADDC-B5E15957C46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262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FA41A-1EE4-C4B1-EE22-666BC4D55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08958B-1141-1356-11B0-D1C4CD6A3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E9FD97-3771-53F6-1E15-15929E930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FC8C5-A488-4FD0-B557-41D6E4EC9495}" type="datetimeFigureOut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BB8B4-2C47-9F2A-4ACD-499DEE53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544449-DF28-A2B3-1A7A-B4E857FFD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926-EE75-450F-B265-70E71DF2E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701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DA89B-5ED7-28C7-DC5E-BD68804EC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C9AC18-AACD-83A3-6CDF-8E0442ADF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0ECE54-29ED-4FFE-3EBB-A7534D4CC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FC8C5-A488-4FD0-B557-41D6E4EC9495}" type="datetimeFigureOut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1463A6-2D64-496C-349A-401A7B731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8028D8-9112-2109-6807-1F649229E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926-EE75-450F-B265-70E71DF2E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939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1DEC1B-3364-AC55-6AB8-67F5F4A2D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933AB4-2B3B-7FC9-FB38-531FB6CD1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AC7F3E-3CA6-4D5D-7286-CF001ADC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FC8C5-A488-4FD0-B557-41D6E4EC9495}" type="datetimeFigureOut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CA1C6C-1B54-9F3A-09C6-0EA06CA20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C6D11-212E-17BB-652A-B5FEF197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926-EE75-450F-B265-70E71DF2E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00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008DE-2208-9B79-5C4C-65F75F700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58A042-A17A-E33F-2D7A-8F97D354B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48D1DD-90EC-79C0-83D6-D85B74AC6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FC8C5-A488-4FD0-B557-41D6E4EC9495}" type="datetimeFigureOut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E43125-5554-4948-8EDC-A58D79444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3FCF26-4254-F5FA-0A67-07B0FD4F5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926-EE75-450F-B265-70E71DF2E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9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709D0-0753-F4B1-84BB-2B49C70E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B5BE71-0179-1188-9FBB-C98B3702B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3B7FED-C1A2-D41B-1382-1A50E17EE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FC8C5-A488-4FD0-B557-41D6E4EC9495}" type="datetimeFigureOut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3B5B1-9452-36F0-51A0-2B66D345C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AA9498-3F35-CE30-4863-AF4577D1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926-EE75-450F-B265-70E71DF2E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8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17708-9C33-9FE9-EF96-0E03EDF5D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578821-65AA-CD40-F88F-BA86A052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CAC5B2-29E4-6690-54B8-1F1DB9A42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A3FE4-2189-D8CE-475E-B7ABBDF52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FC8C5-A488-4FD0-B557-41D6E4EC9495}" type="datetimeFigureOut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538A2C-DB3D-F916-CA27-82E19BF9C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199648-BB23-7962-CB27-51ACDCAA2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926-EE75-450F-B265-70E71DF2E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813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8809A-2068-89C8-6D37-AF559C3EC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6DE34B-75B9-85CD-1230-66E1588D4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D3FF01-28CA-DE04-708D-A1502CF95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D2D92E-B3ED-B64D-CACF-7DD4E6A8AD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0E13F6-3A27-7EC2-2692-9C25B92AE8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A5D81F-73C6-1844-CA98-517526D9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FC8C5-A488-4FD0-B557-41D6E4EC9495}" type="datetimeFigureOut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3D52CF-C8C4-0B69-9631-89C3A92E2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976A034-792D-F5E2-1921-DC127DFC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926-EE75-450F-B265-70E71DF2E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766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BC257-AC04-3306-F77C-D2D46DBAA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EF91DA-99BC-5658-221E-CB940ED04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FC8C5-A488-4FD0-B557-41D6E4EC9495}" type="datetimeFigureOut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108CE8-45BC-34F0-411E-86959AD5B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4929D0-31BA-907E-6E56-7A73769B1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926-EE75-450F-B265-70E71DF2E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55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33C22E-6421-B580-989A-D3AC88375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FC8C5-A488-4FD0-B557-41D6E4EC9495}" type="datetimeFigureOut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17C9F4-68CB-DDAF-C57E-1D895F1F1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5C6DC7-8D89-6686-1B5D-390409297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926-EE75-450F-B265-70E71DF2E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13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71565-82C1-8D35-8AEF-363CB81A1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EE6B85-9F82-62BC-D0F6-9F85491A8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D8646F-164C-E8E1-8545-A320297BF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F763B6-F160-65CF-F4DF-E3ACDA627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FC8C5-A488-4FD0-B557-41D6E4EC9495}" type="datetimeFigureOut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114934-FB25-17ED-E581-BC4F948AA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544CAA-04B1-B78D-DE62-AEF448FA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926-EE75-450F-B265-70E71DF2E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74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5E32C-A17A-CE47-74EE-A157500B5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E3A793-4E96-25F5-384D-F859CC0A1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F36847-A181-A437-401F-AB3DDF6D4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3B0827-B63E-8B0E-D584-F117BD0D2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FC8C5-A488-4FD0-B557-41D6E4EC9495}" type="datetimeFigureOut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A45DFE-A70E-A874-EC0F-730FC4D7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F4DE9-4A91-1C6C-3B18-0541C5348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926-EE75-450F-B265-70E71DF2E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18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9CC8FB-0045-B7DD-A98E-8CF50D76F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1005D1-4932-2C76-7335-FB2327E31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E44647-2345-FBD6-BAD2-377A95FCF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FC8C5-A488-4FD0-B557-41D6E4EC9495}" type="datetimeFigureOut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8148B0-9A51-7494-7588-57DE97A72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70607A-18CE-D915-6BC8-DB0FA9B3E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6D926-EE75-450F-B265-70E71DF2E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56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Rectangle 1064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B4F9E7-6792-12DC-C378-75C949447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/>
            <a:r>
              <a:rPr lang="ko-KR" alt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타이타닉 생존율 예측</a:t>
            </a:r>
            <a:r>
              <a:rPr lang="en-US" altLang="ko-KR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06F9E6E3-36E3-A5EE-7BCF-EE0DE4B49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</a:endParaRPr>
          </a:p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bg1"/>
                </a:solidFill>
              </a:rPr>
              <a:t>  </a:t>
            </a:r>
            <a:r>
              <a:rPr lang="ko-KR" altLang="en-US" sz="1200" b="1" dirty="0">
                <a:solidFill>
                  <a:schemeClr val="bg1"/>
                </a:solidFill>
              </a:rPr>
              <a:t>팀   원   </a:t>
            </a:r>
            <a:r>
              <a:rPr lang="en-US" altLang="ko-KR" sz="1200" b="1" dirty="0">
                <a:solidFill>
                  <a:schemeClr val="bg1"/>
                </a:solidFill>
              </a:rPr>
              <a:t>:  </a:t>
            </a:r>
            <a:r>
              <a:rPr lang="ko-KR" altLang="en-US" sz="1200" b="1" dirty="0">
                <a:solidFill>
                  <a:schemeClr val="bg1"/>
                </a:solidFill>
              </a:rPr>
              <a:t>박윤수 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김경태  김혜민  </a:t>
            </a:r>
            <a:r>
              <a:rPr lang="ko-KR" altLang="en-US" sz="1200" b="1" dirty="0" err="1">
                <a:solidFill>
                  <a:schemeClr val="bg1"/>
                </a:solidFill>
              </a:rPr>
              <a:t>방이현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0D3DA6-D7E0-F530-FC22-6D7F564A8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398" y="484632"/>
            <a:ext cx="5733287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6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6"/>
    </mc:Choice>
    <mc:Fallback xmlns="">
      <p:transition spd="slow" advTm="495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02</a:t>
            </a:r>
            <a:endParaRPr lang="ko-KR" altLang="en-US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822079A-79FA-6A6E-F669-597A5DFF352A}"/>
              </a:ext>
            </a:extLst>
          </p:cNvPr>
          <p:cNvSpPr/>
          <p:nvPr/>
        </p:nvSpPr>
        <p:spPr>
          <a:xfrm>
            <a:off x="288532" y="888866"/>
            <a:ext cx="673493" cy="2117860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D42338C-4B7C-D41B-FB0D-A7CA1DED8FBA}"/>
              </a:ext>
            </a:extLst>
          </p:cNvPr>
          <p:cNvSpPr txBox="1">
            <a:spLocks/>
          </p:cNvSpPr>
          <p:nvPr/>
        </p:nvSpPr>
        <p:spPr>
          <a:xfrm>
            <a:off x="272664" y="1022834"/>
            <a:ext cx="673493" cy="2028815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bg1"/>
                </a:solidFill>
              </a:rPr>
              <a:t>데이터 </a:t>
            </a:r>
            <a:r>
              <a:rPr lang="ko-KR" altLang="en-US" sz="2000" b="1" dirty="0" err="1">
                <a:solidFill>
                  <a:schemeClr val="bg1"/>
                </a:solidFill>
              </a:rPr>
              <a:t>전처리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6C694EA-19CA-C136-9DC2-24EF4985F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988" y="6488428"/>
            <a:ext cx="282789" cy="2827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D24ACF-6900-9389-C03E-AB489FC11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152" y="312744"/>
            <a:ext cx="8226486" cy="5761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7C06AD-8173-5F7C-EF00-5858F6A04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137" y="1462784"/>
            <a:ext cx="6475463" cy="10980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697ECA-C411-B853-5795-7C69B24E6E2A}"/>
              </a:ext>
            </a:extLst>
          </p:cNvPr>
          <p:cNvSpPr txBox="1"/>
          <p:nvPr/>
        </p:nvSpPr>
        <p:spPr>
          <a:xfrm>
            <a:off x="1549137" y="1020680"/>
            <a:ext cx="10511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</a:t>
            </a:r>
            <a:r>
              <a:rPr lang="ko-KR" altLang="en-US" dirty="0"/>
              <a:t>의 결측 치 값 호칭의 평균나이로 처리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6BB0F6-0FED-956B-2568-ED32D7CD08AD}"/>
              </a:ext>
            </a:extLst>
          </p:cNvPr>
          <p:cNvSpPr txBox="1"/>
          <p:nvPr/>
        </p:nvSpPr>
        <p:spPr>
          <a:xfrm>
            <a:off x="1549137" y="2521271"/>
            <a:ext cx="105114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Pandas</a:t>
            </a:r>
            <a:r>
              <a:rPr lang="ko-KR" altLang="en-US" dirty="0"/>
              <a:t>에서 제공하는 </a:t>
            </a:r>
            <a:r>
              <a:rPr lang="en-US" altLang="ko-KR" dirty="0" err="1"/>
              <a:t>qcut</a:t>
            </a:r>
            <a:r>
              <a:rPr lang="en-US" altLang="ko-KR" dirty="0"/>
              <a:t> </a:t>
            </a:r>
            <a:r>
              <a:rPr lang="ko-KR" altLang="en-US" dirty="0"/>
              <a:t>함수를 통해 </a:t>
            </a:r>
          </a:p>
          <a:p>
            <a:r>
              <a:rPr lang="en-US" altLang="ko-KR" dirty="0"/>
              <a:t>1. 0~22 </a:t>
            </a:r>
            <a:r>
              <a:rPr lang="ko-KR" altLang="en-US" dirty="0"/>
              <a:t>세</a:t>
            </a:r>
          </a:p>
          <a:p>
            <a:r>
              <a:rPr lang="en-US" altLang="ko-KR" dirty="0"/>
              <a:t>2. 23~29 </a:t>
            </a:r>
            <a:r>
              <a:rPr lang="ko-KR" altLang="en-US" dirty="0"/>
              <a:t>세</a:t>
            </a:r>
          </a:p>
          <a:p>
            <a:r>
              <a:rPr lang="en-US" altLang="ko-KR" dirty="0"/>
              <a:t>3. 30~35 </a:t>
            </a:r>
            <a:r>
              <a:rPr lang="ko-KR" altLang="en-US" dirty="0"/>
              <a:t>세</a:t>
            </a:r>
          </a:p>
          <a:p>
            <a:r>
              <a:rPr lang="en-US" altLang="ko-KR" dirty="0"/>
              <a:t>4. 35</a:t>
            </a:r>
            <a:r>
              <a:rPr lang="ko-KR" altLang="en-US" dirty="0"/>
              <a:t>세 초과</a:t>
            </a:r>
          </a:p>
          <a:p>
            <a:r>
              <a:rPr lang="ko-KR" altLang="en-US" dirty="0"/>
              <a:t>정해진 비율대로 </a:t>
            </a:r>
            <a:r>
              <a:rPr lang="en-US" altLang="ko-KR" dirty="0"/>
              <a:t>Age</a:t>
            </a:r>
            <a:r>
              <a:rPr lang="ko-KR" altLang="en-US" dirty="0"/>
              <a:t>값을 카테고리화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Agecut</a:t>
            </a:r>
            <a:r>
              <a:rPr lang="ko-KR" altLang="en-US" dirty="0"/>
              <a:t>이 생기고 모델 훈련에 사용하지 않을 </a:t>
            </a:r>
            <a:r>
              <a:rPr lang="en-US" altLang="ko-KR" dirty="0"/>
              <a:t>Age</a:t>
            </a:r>
            <a:r>
              <a:rPr lang="ko-KR" altLang="en-US" dirty="0"/>
              <a:t>를 삭제합니다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FA8B5D-B6DE-009F-1B3B-A4603A58F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320" y="4829597"/>
            <a:ext cx="6696075" cy="1800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DE23BB-07F0-CCE7-C09E-47DE35CE8B0C}"/>
              </a:ext>
            </a:extLst>
          </p:cNvPr>
          <p:cNvSpPr/>
          <p:nvPr/>
        </p:nvSpPr>
        <p:spPr>
          <a:xfrm>
            <a:off x="7639545" y="4829596"/>
            <a:ext cx="524849" cy="1715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334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02</a:t>
            </a:r>
            <a:endParaRPr lang="ko-KR" altLang="en-US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822079A-79FA-6A6E-F669-597A5DFF352A}"/>
              </a:ext>
            </a:extLst>
          </p:cNvPr>
          <p:cNvSpPr/>
          <p:nvPr/>
        </p:nvSpPr>
        <p:spPr>
          <a:xfrm>
            <a:off x="288532" y="888866"/>
            <a:ext cx="673493" cy="2117860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D42338C-4B7C-D41B-FB0D-A7CA1DED8FBA}"/>
              </a:ext>
            </a:extLst>
          </p:cNvPr>
          <p:cNvSpPr txBox="1">
            <a:spLocks/>
          </p:cNvSpPr>
          <p:nvPr/>
        </p:nvSpPr>
        <p:spPr>
          <a:xfrm>
            <a:off x="272664" y="1022834"/>
            <a:ext cx="673493" cy="2028815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bg1"/>
                </a:solidFill>
              </a:rPr>
              <a:t>데이터 </a:t>
            </a:r>
            <a:r>
              <a:rPr lang="ko-KR" altLang="en-US" sz="2000" b="1" dirty="0" err="1">
                <a:solidFill>
                  <a:schemeClr val="bg1"/>
                </a:solidFill>
              </a:rPr>
              <a:t>전처리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6C694EA-19CA-C136-9DC2-24EF4985F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988" y="6488428"/>
            <a:ext cx="282789" cy="2827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5B83FD-AAE3-B458-C120-4439E55F4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61" y="222023"/>
            <a:ext cx="6058746" cy="6668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57288C-6922-AA1B-0BB7-6CEF6A376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161" y="2027315"/>
            <a:ext cx="3610479" cy="281979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7E0A9FC-D47C-9C9C-3254-41DC277F1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532" y="5165696"/>
            <a:ext cx="4810796" cy="82879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613981C-3D52-B4F3-DD03-F473B6988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8141" y="4583760"/>
            <a:ext cx="5475327" cy="15537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D05EB7-40BE-C6A6-7ECB-31F2FD573036}"/>
              </a:ext>
            </a:extLst>
          </p:cNvPr>
          <p:cNvSpPr txBox="1"/>
          <p:nvPr/>
        </p:nvSpPr>
        <p:spPr>
          <a:xfrm>
            <a:off x="1435894" y="1134925"/>
            <a:ext cx="10511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Test</a:t>
            </a:r>
            <a:r>
              <a:rPr lang="ko-KR" altLang="en-US" dirty="0"/>
              <a:t>데이터의 </a:t>
            </a:r>
            <a:r>
              <a:rPr lang="en-US" altLang="ko-KR" dirty="0"/>
              <a:t>Fare</a:t>
            </a:r>
            <a:r>
              <a:rPr lang="ko-KR" altLang="en-US" dirty="0"/>
              <a:t>컬럼에 존재하는 </a:t>
            </a:r>
            <a:r>
              <a:rPr lang="en-US" altLang="ko-KR" dirty="0"/>
              <a:t>Nan</a:t>
            </a:r>
            <a:r>
              <a:rPr lang="ko-KR" altLang="en-US" dirty="0"/>
              <a:t>값을 처리하기 위해</a:t>
            </a:r>
            <a:endParaRPr lang="en-US" altLang="ko-KR" dirty="0"/>
          </a:p>
          <a:p>
            <a:r>
              <a:rPr lang="en-US" altLang="ko-KR" dirty="0"/>
              <a:t>Age</a:t>
            </a:r>
            <a:r>
              <a:rPr lang="ko-KR" altLang="en-US" dirty="0"/>
              <a:t>에서 </a:t>
            </a:r>
            <a:r>
              <a:rPr lang="en-US" altLang="ko-KR" dirty="0"/>
              <a:t>Nan</a:t>
            </a:r>
            <a:r>
              <a:rPr lang="ko-KR" altLang="en-US" dirty="0"/>
              <a:t>값 처리하는 방법과 동일하게 평균을 대입합니다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73C1F-81C2-D7B5-9DA0-7B636C72B33A}"/>
              </a:ext>
            </a:extLst>
          </p:cNvPr>
          <p:cNvSpPr txBox="1"/>
          <p:nvPr/>
        </p:nvSpPr>
        <p:spPr>
          <a:xfrm>
            <a:off x="508951" y="6343197"/>
            <a:ext cx="10511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</a:t>
            </a:r>
            <a:r>
              <a:rPr lang="ko-KR" altLang="en-US" dirty="0"/>
              <a:t>를 카테고리화 할 때 와 동일하게 </a:t>
            </a:r>
            <a:r>
              <a:rPr lang="en-US" altLang="ko-KR" dirty="0"/>
              <a:t>Fare</a:t>
            </a:r>
            <a:r>
              <a:rPr lang="ko-KR" altLang="en-US" dirty="0"/>
              <a:t>컬럼도 카테고리화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7E5895B-52CD-1A1D-1223-D981C6B547FD}"/>
              </a:ext>
            </a:extLst>
          </p:cNvPr>
          <p:cNvSpPr/>
          <p:nvPr/>
        </p:nvSpPr>
        <p:spPr>
          <a:xfrm>
            <a:off x="5433391" y="5220569"/>
            <a:ext cx="662609" cy="502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0B882A-8E85-D198-1A19-CF870210D960}"/>
              </a:ext>
            </a:extLst>
          </p:cNvPr>
          <p:cNvSpPr/>
          <p:nvPr/>
        </p:nvSpPr>
        <p:spPr>
          <a:xfrm>
            <a:off x="10927674" y="4633582"/>
            <a:ext cx="878314" cy="1360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534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02</a:t>
            </a:r>
            <a:endParaRPr lang="ko-KR" altLang="en-US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822079A-79FA-6A6E-F669-597A5DFF352A}"/>
              </a:ext>
            </a:extLst>
          </p:cNvPr>
          <p:cNvSpPr/>
          <p:nvPr/>
        </p:nvSpPr>
        <p:spPr>
          <a:xfrm>
            <a:off x="288532" y="888866"/>
            <a:ext cx="673493" cy="2117860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D42338C-4B7C-D41B-FB0D-A7CA1DED8FBA}"/>
              </a:ext>
            </a:extLst>
          </p:cNvPr>
          <p:cNvSpPr txBox="1">
            <a:spLocks/>
          </p:cNvSpPr>
          <p:nvPr/>
        </p:nvSpPr>
        <p:spPr>
          <a:xfrm>
            <a:off x="272664" y="1022834"/>
            <a:ext cx="673493" cy="2028815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bg1"/>
                </a:solidFill>
              </a:rPr>
              <a:t>데이터 </a:t>
            </a:r>
            <a:r>
              <a:rPr lang="ko-KR" altLang="en-US" sz="2000" b="1" dirty="0" err="1">
                <a:solidFill>
                  <a:schemeClr val="bg1"/>
                </a:solidFill>
              </a:rPr>
              <a:t>전처리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6C694EA-19CA-C136-9DC2-24EF4985F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988" y="6488428"/>
            <a:ext cx="282789" cy="2827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68DDE5-1C54-3C40-4ECF-AE271BC5C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450" y="2820548"/>
            <a:ext cx="6647709" cy="10821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DFB25F-C6A4-FBF1-987A-170D19FD1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318" y="1115473"/>
            <a:ext cx="3386826" cy="5231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72FF72-A326-655F-936E-3385541E497C}"/>
              </a:ext>
            </a:extLst>
          </p:cNvPr>
          <p:cNvSpPr txBox="1"/>
          <p:nvPr/>
        </p:nvSpPr>
        <p:spPr>
          <a:xfrm>
            <a:off x="1119182" y="1928919"/>
            <a:ext cx="10511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Embarked</a:t>
            </a:r>
            <a:r>
              <a:rPr lang="ko-KR" altLang="en-US" dirty="0"/>
              <a:t>의 존재하는 </a:t>
            </a:r>
            <a:r>
              <a:rPr lang="en-US" altLang="ko-KR" dirty="0"/>
              <a:t>Nan </a:t>
            </a:r>
            <a:r>
              <a:rPr lang="ko-KR" altLang="en-US" dirty="0"/>
              <a:t>값을 가진 데이터를 제거합니다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93EEAC-DCF8-B7E4-8F91-54506941B98F}"/>
              </a:ext>
            </a:extLst>
          </p:cNvPr>
          <p:cNvSpPr txBox="1"/>
          <p:nvPr/>
        </p:nvSpPr>
        <p:spPr>
          <a:xfrm>
            <a:off x="1119182" y="4425030"/>
            <a:ext cx="40229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</a:t>
            </a:r>
            <a:r>
              <a:rPr lang="ko-KR" altLang="en-US" dirty="0"/>
              <a:t>선승지에서 탄 경우 </a:t>
            </a:r>
            <a:r>
              <a:rPr lang="en-US" altLang="ko-KR" dirty="0"/>
              <a:t>: 0 </a:t>
            </a:r>
          </a:p>
          <a:p>
            <a:r>
              <a:rPr lang="en-US" altLang="ko-KR" dirty="0"/>
              <a:t>C</a:t>
            </a:r>
            <a:r>
              <a:rPr lang="ko-KR" altLang="en-US" dirty="0"/>
              <a:t>선승지에서 탄 경우 </a:t>
            </a:r>
            <a:r>
              <a:rPr lang="en-US" altLang="ko-KR" dirty="0"/>
              <a:t>: 1 </a:t>
            </a:r>
          </a:p>
          <a:p>
            <a:r>
              <a:rPr lang="en-US" altLang="ko-KR" dirty="0"/>
              <a:t>Q</a:t>
            </a:r>
            <a:r>
              <a:rPr lang="ko-KR" altLang="en-US" dirty="0"/>
              <a:t>선승지에서 탄 경우 </a:t>
            </a:r>
            <a:r>
              <a:rPr lang="en-US" altLang="ko-KR" dirty="0"/>
              <a:t>: 2</a:t>
            </a:r>
          </a:p>
          <a:p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54B0A2-1350-6304-3A51-48908E586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113" y="4146242"/>
            <a:ext cx="2726796" cy="207595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02882F-F5B7-BC67-E3E1-2EA99493BBD0}"/>
              </a:ext>
            </a:extLst>
          </p:cNvPr>
          <p:cNvSpPr/>
          <p:nvPr/>
        </p:nvSpPr>
        <p:spPr>
          <a:xfrm>
            <a:off x="7063409" y="4146242"/>
            <a:ext cx="804750" cy="20759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445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02</a:t>
            </a:r>
            <a:endParaRPr lang="ko-KR" altLang="en-US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822079A-79FA-6A6E-F669-597A5DFF352A}"/>
              </a:ext>
            </a:extLst>
          </p:cNvPr>
          <p:cNvSpPr/>
          <p:nvPr/>
        </p:nvSpPr>
        <p:spPr>
          <a:xfrm>
            <a:off x="288532" y="888866"/>
            <a:ext cx="673493" cy="2117860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D42338C-4B7C-D41B-FB0D-A7CA1DED8FBA}"/>
              </a:ext>
            </a:extLst>
          </p:cNvPr>
          <p:cNvSpPr txBox="1">
            <a:spLocks/>
          </p:cNvSpPr>
          <p:nvPr/>
        </p:nvSpPr>
        <p:spPr>
          <a:xfrm>
            <a:off x="272664" y="1022834"/>
            <a:ext cx="673493" cy="2028815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bg1"/>
                </a:solidFill>
              </a:rPr>
              <a:t>데이터 </a:t>
            </a:r>
            <a:r>
              <a:rPr lang="ko-KR" altLang="en-US" sz="2000" b="1" dirty="0" err="1">
                <a:solidFill>
                  <a:schemeClr val="bg1"/>
                </a:solidFill>
              </a:rPr>
              <a:t>전처리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6C694EA-19CA-C136-9DC2-24EF4985F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988" y="6488428"/>
            <a:ext cx="282789" cy="2827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C4082E-1068-8354-F4E5-8F9661F07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269" y="1464604"/>
            <a:ext cx="4527042" cy="13955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A7509C-2163-AD62-196B-AFA62479C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739" y="656070"/>
            <a:ext cx="4582164" cy="7335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AB43EB-1BA9-16A0-B1F6-E69D37E48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582" y="3335290"/>
            <a:ext cx="5528577" cy="8093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3B7BD0-F2E1-4BF4-AEC0-03E014380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2269" y="179474"/>
            <a:ext cx="4758356" cy="13346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93EEAC-DCF8-B7E4-8F91-54506941B98F}"/>
              </a:ext>
            </a:extLst>
          </p:cNvPr>
          <p:cNvSpPr txBox="1"/>
          <p:nvPr/>
        </p:nvSpPr>
        <p:spPr>
          <a:xfrm>
            <a:off x="1294500" y="1367535"/>
            <a:ext cx="105114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동반자가 있는지 없는지 판단하기 위해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800" dirty="0" err="1"/>
              <a:t>SibSp</a:t>
            </a:r>
            <a:r>
              <a:rPr lang="en-US" altLang="ko-KR" sz="1800" dirty="0"/>
              <a:t> : </a:t>
            </a:r>
            <a:r>
              <a:rPr lang="ko-KR" altLang="en-US" sz="1800" dirty="0"/>
              <a:t>타이타닉 호에 동승한 자매</a:t>
            </a:r>
            <a:r>
              <a:rPr lang="en-US" altLang="ko-KR" sz="1800" dirty="0"/>
              <a:t>/ </a:t>
            </a:r>
            <a:r>
              <a:rPr lang="ko-KR" altLang="en-US" sz="1800" dirty="0"/>
              <a:t>배우자의 수</a:t>
            </a:r>
          </a:p>
          <a:p>
            <a:r>
              <a:rPr lang="en-US" altLang="ko-KR" sz="1800" dirty="0"/>
              <a:t>Parch : </a:t>
            </a:r>
            <a:r>
              <a:rPr lang="ko-KR" altLang="en-US" sz="1800" dirty="0"/>
              <a:t>타이타닉 호에 동승한 부모</a:t>
            </a:r>
            <a:r>
              <a:rPr lang="en-US" altLang="ko-KR" sz="1800" dirty="0"/>
              <a:t>/ </a:t>
            </a:r>
            <a:r>
              <a:rPr lang="ko-KR" altLang="en-US" sz="1800" dirty="0"/>
              <a:t>자식의 수</a:t>
            </a:r>
          </a:p>
          <a:p>
            <a:endParaRPr lang="en-US" altLang="ko-KR" dirty="0"/>
          </a:p>
          <a:p>
            <a:r>
              <a:rPr lang="ko-KR" altLang="en-US" dirty="0"/>
              <a:t>각 컬럼을 더해 </a:t>
            </a:r>
            <a:r>
              <a:rPr lang="en-US" altLang="ko-KR" dirty="0" err="1"/>
              <a:t>Famlisize</a:t>
            </a:r>
            <a:r>
              <a:rPr lang="ko-KR" altLang="en-US" dirty="0"/>
              <a:t>라는 컬럼을 생성합니다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ㅌ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661DDE-26CD-124F-892A-9B5674C7FBCC}"/>
              </a:ext>
            </a:extLst>
          </p:cNvPr>
          <p:cNvSpPr txBox="1"/>
          <p:nvPr/>
        </p:nvSpPr>
        <p:spPr>
          <a:xfrm>
            <a:off x="1204582" y="4402255"/>
            <a:ext cx="10511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FailySize</a:t>
            </a:r>
            <a:r>
              <a:rPr lang="ko-KR" altLang="en-US" dirty="0"/>
              <a:t>를 이용해 </a:t>
            </a:r>
            <a:r>
              <a:rPr lang="en-US" altLang="ko-KR" dirty="0" err="1"/>
              <a:t>isAlone</a:t>
            </a:r>
            <a:r>
              <a:rPr lang="en-US" altLang="ko-KR" dirty="0"/>
              <a:t> = 0 </a:t>
            </a:r>
            <a:r>
              <a:rPr lang="ko-KR" altLang="en-US" dirty="0"/>
              <a:t>이면</a:t>
            </a:r>
            <a:r>
              <a:rPr lang="en-US" altLang="ko-KR" dirty="0"/>
              <a:t> </a:t>
            </a:r>
            <a:r>
              <a:rPr lang="ko-KR" altLang="en-US" dirty="0"/>
              <a:t>동반자가 있고</a:t>
            </a:r>
            <a:r>
              <a:rPr lang="en-US" altLang="ko-KR" dirty="0"/>
              <a:t>, </a:t>
            </a:r>
            <a:r>
              <a:rPr lang="en-US" altLang="ko-KR" dirty="0" err="1"/>
              <a:t>isAlone</a:t>
            </a:r>
            <a:r>
              <a:rPr lang="en-US" altLang="ko-KR" dirty="0"/>
              <a:t> = 1 </a:t>
            </a:r>
            <a:r>
              <a:rPr lang="ko-KR" altLang="en-US" dirty="0"/>
              <a:t>이면 동반자가 없다고 처리합니다</a:t>
            </a:r>
            <a:r>
              <a:rPr lang="en-US" altLang="ko-KR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CDE163-5E04-F0ED-CC98-6B3496BDAC7B}"/>
              </a:ext>
            </a:extLst>
          </p:cNvPr>
          <p:cNvSpPr txBox="1"/>
          <p:nvPr/>
        </p:nvSpPr>
        <p:spPr>
          <a:xfrm>
            <a:off x="7302269" y="3174110"/>
            <a:ext cx="5997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필요 없는 테이블 삭제</a:t>
            </a:r>
            <a:endParaRPr lang="en-US" altLang="ko-KR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746CE27-1AE2-CA09-3DD8-7AD722A63A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0450" y="5096496"/>
            <a:ext cx="4982077" cy="84572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7D36FE2-8371-D281-B868-0D75FBA7E8CC}"/>
              </a:ext>
            </a:extLst>
          </p:cNvPr>
          <p:cNvSpPr txBox="1"/>
          <p:nvPr/>
        </p:nvSpPr>
        <p:spPr>
          <a:xfrm>
            <a:off x="1204582" y="6057303"/>
            <a:ext cx="10511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지도학습이기때문에 라벨을 분리시킬 필요가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생존 유무를 파악하기 </a:t>
            </a:r>
            <a:r>
              <a:rPr lang="ko-KR" altLang="en-US" dirty="0" err="1"/>
              <a:t>위함이므로</a:t>
            </a:r>
            <a:r>
              <a:rPr lang="ko-KR" altLang="en-US" dirty="0"/>
              <a:t> </a:t>
            </a:r>
            <a:r>
              <a:rPr lang="en-US" altLang="ko-KR" dirty="0"/>
              <a:t>label</a:t>
            </a:r>
            <a:r>
              <a:rPr lang="ko-KR" altLang="en-US" dirty="0"/>
              <a:t>에 </a:t>
            </a:r>
            <a:r>
              <a:rPr lang="en-US" altLang="ko-KR" dirty="0"/>
              <a:t>Survived</a:t>
            </a:r>
            <a:r>
              <a:rPr lang="ko-KR" altLang="en-US" dirty="0"/>
              <a:t>행을 저장합니다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5530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02</a:t>
            </a:r>
            <a:endParaRPr lang="ko-KR" altLang="en-US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822079A-79FA-6A6E-F669-597A5DFF352A}"/>
              </a:ext>
            </a:extLst>
          </p:cNvPr>
          <p:cNvSpPr/>
          <p:nvPr/>
        </p:nvSpPr>
        <p:spPr>
          <a:xfrm>
            <a:off x="288532" y="888866"/>
            <a:ext cx="673493" cy="2117860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D42338C-4B7C-D41B-FB0D-A7CA1DED8FBA}"/>
              </a:ext>
            </a:extLst>
          </p:cNvPr>
          <p:cNvSpPr txBox="1">
            <a:spLocks/>
          </p:cNvSpPr>
          <p:nvPr/>
        </p:nvSpPr>
        <p:spPr>
          <a:xfrm>
            <a:off x="272664" y="1022834"/>
            <a:ext cx="673493" cy="2028815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bg1"/>
                </a:solidFill>
              </a:rPr>
              <a:t>데이터 </a:t>
            </a:r>
            <a:r>
              <a:rPr lang="ko-KR" altLang="en-US" sz="2000" b="1" dirty="0" err="1">
                <a:solidFill>
                  <a:schemeClr val="bg1"/>
                </a:solidFill>
              </a:rPr>
              <a:t>전처리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6C694EA-19CA-C136-9DC2-24EF4985F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988" y="6488428"/>
            <a:ext cx="282789" cy="2827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E0DB7E-29CA-4AA3-B7AD-0C73C3E09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544" y="614815"/>
            <a:ext cx="7277336" cy="23724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9EF052-8705-B1A0-FCEC-4E97C19CE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475" y="4400258"/>
            <a:ext cx="3829050" cy="17145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9A32A88-7D16-B118-FE58-42B8B9B1BB63}"/>
              </a:ext>
            </a:extLst>
          </p:cNvPr>
          <p:cNvSpPr/>
          <p:nvPr/>
        </p:nvSpPr>
        <p:spPr>
          <a:xfrm>
            <a:off x="4181475" y="4432267"/>
            <a:ext cx="3871000" cy="1644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6EA918-1E69-8B2C-645F-7DB90B09098F}"/>
              </a:ext>
            </a:extLst>
          </p:cNvPr>
          <p:cNvSpPr/>
          <p:nvPr/>
        </p:nvSpPr>
        <p:spPr>
          <a:xfrm>
            <a:off x="2718676" y="614815"/>
            <a:ext cx="7277336" cy="2372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E6132F1F-5D53-B4CD-6ADF-B5D89D536DE0}"/>
              </a:ext>
            </a:extLst>
          </p:cNvPr>
          <p:cNvSpPr/>
          <p:nvPr/>
        </p:nvSpPr>
        <p:spPr>
          <a:xfrm>
            <a:off x="5817704" y="3246783"/>
            <a:ext cx="662609" cy="7553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228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03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DA0E36-FC45-0123-770A-85874BEAF2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1"/>
          <a:stretch/>
        </p:blipFill>
        <p:spPr>
          <a:xfrm>
            <a:off x="2147721" y="1118614"/>
            <a:ext cx="2613936" cy="2106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1F818-0603-CC9C-B3A0-95A57D7702B0}"/>
              </a:ext>
            </a:extLst>
          </p:cNvPr>
          <p:cNvSpPr txBox="1"/>
          <p:nvPr/>
        </p:nvSpPr>
        <p:spPr>
          <a:xfrm>
            <a:off x="3148469" y="620020"/>
            <a:ext cx="1023533" cy="452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성별 </a:t>
            </a:r>
            <a:endParaRPr lang="ko-KR" altLang="en-US" sz="1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3E1F59-35A0-EA8B-75ED-42A37D7A9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029" y="3624117"/>
            <a:ext cx="2730552" cy="23207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7DD479-943D-3ABE-21AE-4E80DFC240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" b="1"/>
          <a:stretch/>
        </p:blipFill>
        <p:spPr>
          <a:xfrm>
            <a:off x="4790811" y="999971"/>
            <a:ext cx="2730552" cy="210697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9923EDE-5D24-B7E7-7EEC-4204C7D5EC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66" y="3602751"/>
            <a:ext cx="2920428" cy="23207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856EF4-A8EA-EF5C-F56F-828D97B292FF}"/>
              </a:ext>
            </a:extLst>
          </p:cNvPr>
          <p:cNvSpPr txBox="1"/>
          <p:nvPr/>
        </p:nvSpPr>
        <p:spPr>
          <a:xfrm>
            <a:off x="5776973" y="624237"/>
            <a:ext cx="774568" cy="452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요금</a:t>
            </a:r>
            <a:endParaRPr lang="ko-KR" altLang="en-US" sz="1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2802D5-01DD-BB1A-A677-A48981248F57}"/>
              </a:ext>
            </a:extLst>
          </p:cNvPr>
          <p:cNvSpPr txBox="1"/>
          <p:nvPr/>
        </p:nvSpPr>
        <p:spPr>
          <a:xfrm>
            <a:off x="8823746" y="691296"/>
            <a:ext cx="77456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나이</a:t>
            </a:r>
            <a:endParaRPr lang="en-US" altLang="ko-KR" b="1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3BE069-0D3A-B29C-3474-4581933190D2}"/>
              </a:ext>
            </a:extLst>
          </p:cNvPr>
          <p:cNvSpPr txBox="1"/>
          <p:nvPr/>
        </p:nvSpPr>
        <p:spPr>
          <a:xfrm>
            <a:off x="2826601" y="3199039"/>
            <a:ext cx="1514554" cy="452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선승지</a:t>
            </a:r>
            <a:endParaRPr lang="ko-KR" altLang="en-US" sz="1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3259AC-F3C1-236F-00DE-F86B22722DBE}"/>
              </a:ext>
            </a:extLst>
          </p:cNvPr>
          <p:cNvSpPr txBox="1"/>
          <p:nvPr/>
        </p:nvSpPr>
        <p:spPr>
          <a:xfrm>
            <a:off x="5607610" y="3168262"/>
            <a:ext cx="1514554" cy="452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객실등급</a:t>
            </a:r>
            <a:endParaRPr lang="ko-KR" altLang="en-US" sz="1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D4F2F9-049B-6360-4216-59A749ABF94F}"/>
              </a:ext>
            </a:extLst>
          </p:cNvPr>
          <p:cNvSpPr txBox="1"/>
          <p:nvPr/>
        </p:nvSpPr>
        <p:spPr>
          <a:xfrm>
            <a:off x="8570430" y="3199039"/>
            <a:ext cx="1514554" cy="452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동승자</a:t>
            </a:r>
            <a:endParaRPr lang="ko-KR" altLang="en-US" sz="1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58561B0-0701-0065-E2F6-EA5A85A31B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646" y="3727770"/>
            <a:ext cx="2872703" cy="221713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293C931-3227-23D7-1F21-C9F50A35FB7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/>
          <a:stretch/>
        </p:blipFill>
        <p:spPr>
          <a:xfrm>
            <a:off x="7624942" y="1170900"/>
            <a:ext cx="2962894" cy="195289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97AE19B-23D2-DF7D-A976-B17CB7CCF80C}"/>
              </a:ext>
            </a:extLst>
          </p:cNvPr>
          <p:cNvSpPr txBox="1"/>
          <p:nvPr/>
        </p:nvSpPr>
        <p:spPr>
          <a:xfrm>
            <a:off x="1570563" y="116225"/>
            <a:ext cx="991290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해당 </a:t>
            </a:r>
            <a:r>
              <a:rPr lang="en-US" altLang="ko-KR" b="1" i="0" u="none" strike="noStrike" dirty="0">
                <a:effectLst/>
                <a:latin typeface="+mn-ea"/>
              </a:rPr>
              <a:t>feature</a:t>
            </a:r>
            <a:r>
              <a:rPr lang="ko-KR" altLang="en-US" b="1" dirty="0">
                <a:latin typeface="+mn-ea"/>
              </a:rPr>
              <a:t>들은</a:t>
            </a:r>
            <a:r>
              <a:rPr lang="ko-KR" altLang="en-US" b="1" i="0" u="none" strike="noStrike" dirty="0">
                <a:effectLst/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생존과 사망에 영향을 미치는 승객 정보들이다</a:t>
            </a:r>
            <a:r>
              <a:rPr lang="en-US" altLang="ko-KR" b="1" dirty="0">
                <a:latin typeface="+mn-ea"/>
              </a:rPr>
              <a:t>.</a:t>
            </a:r>
            <a:endParaRPr lang="ko-KR" altLang="en-US" b="1" dirty="0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F370103-6504-C694-3BD7-E4AA5613AD06}"/>
              </a:ext>
            </a:extLst>
          </p:cNvPr>
          <p:cNvSpPr/>
          <p:nvPr/>
        </p:nvSpPr>
        <p:spPr>
          <a:xfrm>
            <a:off x="3150016" y="554657"/>
            <a:ext cx="6716579" cy="45719"/>
          </a:xfrm>
          <a:prstGeom prst="rect">
            <a:avLst/>
          </a:pr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2B90AC1-8D9F-A6F4-B964-63625C3923EA}"/>
              </a:ext>
            </a:extLst>
          </p:cNvPr>
          <p:cNvSpPr/>
          <p:nvPr/>
        </p:nvSpPr>
        <p:spPr>
          <a:xfrm>
            <a:off x="288532" y="888867"/>
            <a:ext cx="673493" cy="1162184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935AE34D-2D71-1FC1-4867-03E2A6052847}"/>
              </a:ext>
            </a:extLst>
          </p:cNvPr>
          <p:cNvSpPr txBox="1">
            <a:spLocks/>
          </p:cNvSpPr>
          <p:nvPr/>
        </p:nvSpPr>
        <p:spPr>
          <a:xfrm>
            <a:off x="272664" y="1022834"/>
            <a:ext cx="673493" cy="2028815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bg1"/>
                </a:solidFill>
              </a:rPr>
              <a:t>시각화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9353CE-C897-E14D-1289-213A477ECC21}"/>
              </a:ext>
            </a:extLst>
          </p:cNvPr>
          <p:cNvSpPr txBox="1"/>
          <p:nvPr/>
        </p:nvSpPr>
        <p:spPr>
          <a:xfrm>
            <a:off x="895349" y="5953533"/>
            <a:ext cx="11159238" cy="11314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b="1" dirty="0">
                <a:latin typeface="+mn-ea"/>
              </a:rPr>
              <a:t>생존율이 높은 승객 </a:t>
            </a:r>
            <a:r>
              <a:rPr lang="en-US" altLang="ko-KR" sz="1400" b="1" dirty="0">
                <a:latin typeface="+mn-ea"/>
              </a:rPr>
              <a:t> </a:t>
            </a:r>
          </a:p>
          <a:p>
            <a:pPr algn="ctr">
              <a:spcBef>
                <a:spcPts val="600"/>
              </a:spcBef>
            </a:pPr>
            <a:r>
              <a:rPr lang="ko-KR" altLang="en-US" b="1" dirty="0">
                <a:effectLst>
                  <a:reflection blurRad="6350" stA="14000" endPos="77000" dist="60007" dir="5400000" sy="-100000" algn="bl" rotWithShape="0"/>
                </a:effectLst>
                <a:latin typeface="+mn-ea"/>
              </a:rPr>
              <a:t>여자</a:t>
            </a:r>
            <a:r>
              <a:rPr lang="en-US" altLang="ko-KR" b="1" dirty="0">
                <a:effectLst>
                  <a:reflection blurRad="6350" stA="14000" endPos="77000" dist="60007" dir="5400000" sy="-100000" algn="bl" rotWithShape="0"/>
                </a:effectLst>
                <a:latin typeface="+mn-ea"/>
              </a:rPr>
              <a:t>            </a:t>
            </a:r>
            <a:r>
              <a:rPr lang="ko-KR" altLang="en-US" b="1" dirty="0">
                <a:effectLst>
                  <a:reflection blurRad="6350" stA="14000" endPos="77000" dist="60007" dir="5400000" sy="-100000" algn="bl" rotWithShape="0"/>
                </a:effectLst>
                <a:latin typeface="+mn-ea"/>
              </a:rPr>
              <a:t>비싼 티켓           </a:t>
            </a:r>
            <a:r>
              <a:rPr lang="en-US" altLang="ko-KR" b="1" dirty="0">
                <a:effectLst>
                  <a:reflection blurRad="6350" stA="14000" endPos="77000" dist="60007" dir="5400000" sy="-100000" algn="bl" rotWithShape="0"/>
                </a:effectLst>
                <a:latin typeface="+mn-ea"/>
              </a:rPr>
              <a:t>0~10</a:t>
            </a:r>
            <a:r>
              <a:rPr lang="ko-KR" altLang="en-US" b="1" dirty="0">
                <a:effectLst>
                  <a:reflection blurRad="6350" stA="14000" endPos="77000" dist="60007" dir="5400000" sy="-100000" algn="bl" rotWithShape="0"/>
                </a:effectLst>
                <a:latin typeface="+mn-ea"/>
              </a:rPr>
              <a:t>세           </a:t>
            </a:r>
            <a:r>
              <a:rPr lang="en-US" altLang="ko-KR" b="1" dirty="0">
                <a:effectLst>
                  <a:reflection blurRad="6350" stA="14000" endPos="77000" dist="60007" dir="5400000" sy="-100000" algn="bl" rotWithShape="0"/>
                </a:effectLst>
                <a:latin typeface="+mn-ea"/>
              </a:rPr>
              <a:t>c</a:t>
            </a:r>
            <a:r>
              <a:rPr lang="ko-KR" altLang="en-US" b="1" dirty="0">
                <a:effectLst>
                  <a:reflection blurRad="6350" stA="14000" endPos="77000" dist="60007" dir="5400000" sy="-100000" algn="bl" rotWithShape="0"/>
                </a:effectLst>
                <a:latin typeface="+mn-ea"/>
              </a:rPr>
              <a:t>항</a:t>
            </a:r>
            <a:r>
              <a:rPr lang="en-US" altLang="ko-KR" b="1" dirty="0">
                <a:effectLst>
                  <a:reflection blurRad="6350" stA="14000" endPos="77000" dist="60007" dir="5400000" sy="-100000" algn="bl" rotWithShape="0"/>
                </a:effectLst>
                <a:latin typeface="+mn-ea"/>
              </a:rPr>
              <a:t>            1</a:t>
            </a:r>
            <a:r>
              <a:rPr lang="ko-KR" altLang="en-US" b="1" dirty="0">
                <a:effectLst>
                  <a:reflection blurRad="6350" stA="14000" endPos="77000" dist="60007" dir="5400000" sy="-100000" algn="bl" rotWithShape="0"/>
                </a:effectLst>
                <a:latin typeface="+mn-ea"/>
              </a:rPr>
              <a:t>등급 객실</a:t>
            </a:r>
            <a:r>
              <a:rPr lang="en-US" altLang="ko-KR" b="1" dirty="0">
                <a:effectLst>
                  <a:reflection blurRad="6350" stA="14000" endPos="77000" dist="60007" dir="5400000" sy="-100000" algn="bl" rotWithShape="0"/>
                </a:effectLst>
                <a:latin typeface="+mn-ea"/>
              </a:rPr>
              <a:t>          </a:t>
            </a:r>
            <a:r>
              <a:rPr lang="ko-KR" altLang="en-US" b="1" dirty="0">
                <a:effectLst>
                  <a:reflection blurRad="6350" stA="14000" endPos="77000" dist="60007" dir="5400000" sy="-100000" algn="bl" rotWithShape="0"/>
                </a:effectLst>
                <a:latin typeface="+mn-ea"/>
              </a:rPr>
              <a:t>동승자와 탑승</a:t>
            </a:r>
            <a:endParaRPr lang="en-US" altLang="ko-KR" b="1" dirty="0">
              <a:effectLst>
                <a:reflection blurRad="6350" stA="14000" endPos="77000" dist="60007" dir="5400000" sy="-100000" algn="bl" rotWithShape="0"/>
              </a:effectLst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ko-KR" altLang="en-US" b="1" dirty="0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356774F-A62D-40E0-912A-EA75EE5C92E7}"/>
              </a:ext>
            </a:extLst>
          </p:cNvPr>
          <p:cNvSpPr/>
          <p:nvPr/>
        </p:nvSpPr>
        <p:spPr>
          <a:xfrm>
            <a:off x="1637239" y="5956004"/>
            <a:ext cx="9707036" cy="45719"/>
          </a:xfrm>
          <a:prstGeom prst="rect">
            <a:avLst/>
          </a:pr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971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04</a:t>
            </a:r>
            <a:endParaRPr lang="ko-KR" altLang="en-US" b="1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EDCE7CC-F237-8736-01EB-40380CA0E340}"/>
              </a:ext>
            </a:extLst>
          </p:cNvPr>
          <p:cNvSpPr/>
          <p:nvPr/>
        </p:nvSpPr>
        <p:spPr>
          <a:xfrm>
            <a:off x="288532" y="888867"/>
            <a:ext cx="673493" cy="1792422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A2300CD-A702-7DF9-F38C-CAD693C120EA}"/>
              </a:ext>
            </a:extLst>
          </p:cNvPr>
          <p:cNvSpPr txBox="1">
            <a:spLocks/>
          </p:cNvSpPr>
          <p:nvPr/>
        </p:nvSpPr>
        <p:spPr>
          <a:xfrm>
            <a:off x="272664" y="1022834"/>
            <a:ext cx="673493" cy="2028815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bg1"/>
                </a:solidFill>
              </a:rPr>
              <a:t>생존자 예측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FC9E207-FE6A-DB6A-2A0A-1FBA163FB5DD}"/>
              </a:ext>
            </a:extLst>
          </p:cNvPr>
          <p:cNvSpPr txBox="1">
            <a:spLocks/>
          </p:cNvSpPr>
          <p:nvPr/>
        </p:nvSpPr>
        <p:spPr>
          <a:xfrm>
            <a:off x="1236318" y="-169379"/>
            <a:ext cx="2132301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/>
              <a:t>모델링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A5F733-7817-6E61-72C4-94D9C5384668}"/>
              </a:ext>
            </a:extLst>
          </p:cNvPr>
          <p:cNvSpPr/>
          <p:nvPr/>
        </p:nvSpPr>
        <p:spPr>
          <a:xfrm>
            <a:off x="1361739" y="888867"/>
            <a:ext cx="10422041" cy="5626100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C96E9C9-5BBA-EAF5-77E0-F39D7C77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771" y="1171436"/>
            <a:ext cx="6335526" cy="9435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6CFE196-4CA5-E10D-9D99-B3C981E74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771" y="2434469"/>
            <a:ext cx="6335526" cy="138558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F44DB8-6A86-CD72-E00E-B5F66E249740}"/>
              </a:ext>
            </a:extLst>
          </p:cNvPr>
          <p:cNvSpPr/>
          <p:nvPr/>
        </p:nvSpPr>
        <p:spPr>
          <a:xfrm>
            <a:off x="408220" y="4660230"/>
            <a:ext cx="9224152" cy="830997"/>
          </a:xfrm>
          <a:prstGeom prst="rect">
            <a:avLst/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D17FA5-D04F-11E9-A822-D2EB3D4AFD8F}"/>
              </a:ext>
            </a:extLst>
          </p:cNvPr>
          <p:cNvSpPr txBox="1"/>
          <p:nvPr/>
        </p:nvSpPr>
        <p:spPr>
          <a:xfrm>
            <a:off x="-461258" y="4795067"/>
            <a:ext cx="8836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SVM, Random Forest, Decision Tree</a:t>
            </a:r>
          </a:p>
          <a:p>
            <a:pPr algn="ctr"/>
            <a:r>
              <a:rPr lang="ko-KR" altLang="en-US" sz="16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세가지 모델로 선정하여 학습</a:t>
            </a:r>
            <a:endParaRPr lang="en-US" altLang="ko-KR" sz="16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endParaRPr lang="en-US" altLang="ko-KR" sz="16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726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04</a:t>
            </a:r>
            <a:endParaRPr lang="ko-KR" altLang="en-US" b="1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EDCE7CC-F237-8736-01EB-40380CA0E340}"/>
              </a:ext>
            </a:extLst>
          </p:cNvPr>
          <p:cNvSpPr/>
          <p:nvPr/>
        </p:nvSpPr>
        <p:spPr>
          <a:xfrm>
            <a:off x="288532" y="888867"/>
            <a:ext cx="673493" cy="1792422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A2300CD-A702-7DF9-F38C-CAD693C120EA}"/>
              </a:ext>
            </a:extLst>
          </p:cNvPr>
          <p:cNvSpPr txBox="1">
            <a:spLocks/>
          </p:cNvSpPr>
          <p:nvPr/>
        </p:nvSpPr>
        <p:spPr>
          <a:xfrm>
            <a:off x="272664" y="1022834"/>
            <a:ext cx="673493" cy="2028815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bg1"/>
                </a:solidFill>
              </a:rPr>
              <a:t>생존자 예측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0E62C24-F260-D2F8-D6A1-0409E2117C75}"/>
              </a:ext>
            </a:extLst>
          </p:cNvPr>
          <p:cNvSpPr txBox="1">
            <a:spLocks/>
          </p:cNvSpPr>
          <p:nvPr/>
        </p:nvSpPr>
        <p:spPr>
          <a:xfrm>
            <a:off x="1478875" y="-169380"/>
            <a:ext cx="1800276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SVM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10B558-ACAB-AA21-C6BF-75E86B1FA6E3}"/>
              </a:ext>
            </a:extLst>
          </p:cNvPr>
          <p:cNvSpPr/>
          <p:nvPr/>
        </p:nvSpPr>
        <p:spPr>
          <a:xfrm>
            <a:off x="1236318" y="899341"/>
            <a:ext cx="5803111" cy="5549420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CE7AC3-6D38-1C57-38D2-2A9CEB87FC15}"/>
              </a:ext>
            </a:extLst>
          </p:cNvPr>
          <p:cNvSpPr txBox="1"/>
          <p:nvPr/>
        </p:nvSpPr>
        <p:spPr>
          <a:xfrm>
            <a:off x="7281446" y="2996995"/>
            <a:ext cx="45267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6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파라미터들을 </a:t>
            </a:r>
            <a:r>
              <a:rPr lang="en-US" altLang="ko-KR" sz="16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dictionary</a:t>
            </a:r>
            <a:r>
              <a:rPr lang="ko-KR" altLang="en-US" sz="16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형태로 설정한</a:t>
            </a:r>
            <a:r>
              <a:rPr lang="en-US" altLang="ko-KR" sz="16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6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후</a:t>
            </a:r>
            <a:endParaRPr lang="en-US" altLang="ko-KR" sz="16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endParaRPr lang="en-US" altLang="ko-KR" sz="16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r>
              <a:rPr lang="en-US" altLang="ko-KR" sz="16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Grid search</a:t>
            </a:r>
            <a:r>
              <a:rPr lang="ko-KR" altLang="en-US" sz="16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를 이용하여 모델에</a:t>
            </a:r>
            <a:r>
              <a:rPr lang="en-US" altLang="ko-KR" sz="16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6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하이퍼</a:t>
            </a:r>
            <a:r>
              <a:rPr lang="ko-KR" altLang="en-US" sz="16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파라미터에 넣을 수 있는 값들을 순차적으로 입력한 뒤</a:t>
            </a:r>
            <a:endParaRPr lang="en-US" altLang="ko-KR" sz="16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endParaRPr lang="en-US" altLang="ko-KR" sz="16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r>
              <a:rPr lang="ko-KR" altLang="en-US" sz="16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가장 높은 성능을 보이는 파라미터를 찾아준다</a:t>
            </a:r>
            <a:r>
              <a:rPr lang="en-US" altLang="ko-KR" sz="16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45AC36-9A39-A860-7D3A-D9EFF888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875" y="2195680"/>
            <a:ext cx="5447670" cy="14554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7EF99AC-02CE-0B6E-A64B-88B78D782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630" y="1259701"/>
            <a:ext cx="5423829" cy="6827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7206C1F-10CA-DDAB-4250-0F67E4936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552" y="4145819"/>
            <a:ext cx="4448796" cy="74305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86673B-0B86-36E8-10DE-F622F337AD2B}"/>
              </a:ext>
            </a:extLst>
          </p:cNvPr>
          <p:cNvSpPr/>
          <p:nvPr/>
        </p:nvSpPr>
        <p:spPr>
          <a:xfrm>
            <a:off x="7254540" y="856797"/>
            <a:ext cx="4478609" cy="5549420"/>
          </a:xfrm>
          <a:prstGeom prst="rect">
            <a:avLst/>
          </a:prstGeom>
          <a:solidFill>
            <a:schemeClr val="accent1">
              <a:lumMod val="7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8102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B10B558-ACAB-AA21-C6BF-75E86B1FA6E3}"/>
              </a:ext>
            </a:extLst>
          </p:cNvPr>
          <p:cNvSpPr/>
          <p:nvPr/>
        </p:nvSpPr>
        <p:spPr>
          <a:xfrm>
            <a:off x="1236318" y="1076651"/>
            <a:ext cx="10422041" cy="5626100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04</a:t>
            </a:r>
            <a:endParaRPr lang="ko-KR" altLang="en-US" b="1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EDCE7CC-F237-8736-01EB-40380CA0E340}"/>
              </a:ext>
            </a:extLst>
          </p:cNvPr>
          <p:cNvSpPr/>
          <p:nvPr/>
        </p:nvSpPr>
        <p:spPr>
          <a:xfrm>
            <a:off x="288532" y="888867"/>
            <a:ext cx="673493" cy="1792422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A2300CD-A702-7DF9-F38C-CAD693C120EA}"/>
              </a:ext>
            </a:extLst>
          </p:cNvPr>
          <p:cNvSpPr txBox="1">
            <a:spLocks/>
          </p:cNvSpPr>
          <p:nvPr/>
        </p:nvSpPr>
        <p:spPr>
          <a:xfrm>
            <a:off x="272664" y="1022834"/>
            <a:ext cx="673493" cy="2028815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bg1"/>
                </a:solidFill>
              </a:rPr>
              <a:t>생존자 예측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0E62C24-F260-D2F8-D6A1-0409E2117C75}"/>
              </a:ext>
            </a:extLst>
          </p:cNvPr>
          <p:cNvSpPr txBox="1">
            <a:spLocks/>
          </p:cNvSpPr>
          <p:nvPr/>
        </p:nvSpPr>
        <p:spPr>
          <a:xfrm>
            <a:off x="1478875" y="-169380"/>
            <a:ext cx="1800276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SVM</a:t>
            </a:r>
            <a:endParaRPr lang="ko-KR" altLang="en-US" b="1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96632DA-605C-7078-7CA0-DC016564B736}"/>
              </a:ext>
            </a:extLst>
          </p:cNvPr>
          <p:cNvGrpSpPr/>
          <p:nvPr/>
        </p:nvGrpSpPr>
        <p:grpSpPr>
          <a:xfrm>
            <a:off x="1393125" y="1347823"/>
            <a:ext cx="3621094" cy="1282766"/>
            <a:chOff x="1393125" y="1347823"/>
            <a:chExt cx="3621094" cy="12827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1831AD7-78A8-F2E7-C5DF-E8BE1F52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3125" y="1347823"/>
              <a:ext cx="3621094" cy="66990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F69B1D9-52BA-3B7A-7869-6D062CADD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8803" y="2039124"/>
              <a:ext cx="3020695" cy="59146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F925F7A-3458-6A05-6C39-137AFF9FD33D}"/>
              </a:ext>
            </a:extLst>
          </p:cNvPr>
          <p:cNvGrpSpPr/>
          <p:nvPr/>
        </p:nvGrpSpPr>
        <p:grpSpPr>
          <a:xfrm>
            <a:off x="1515982" y="2690104"/>
            <a:ext cx="3082140" cy="1006685"/>
            <a:chOff x="2088808" y="2422315"/>
            <a:chExt cx="3082140" cy="100668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AD81CA5-271C-536B-81FE-793771A1F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8808" y="2422315"/>
              <a:ext cx="3082140" cy="55358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18F11F4-DF2D-D4A0-068D-8115A5525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9910" y="3076526"/>
              <a:ext cx="2467312" cy="352474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62E1297-9E7A-DE1B-B0A6-5F0628695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5401" y="4032792"/>
            <a:ext cx="5451348" cy="63387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4AE1E8-26FE-4B5E-DE42-50246FFEBCC3}"/>
              </a:ext>
            </a:extLst>
          </p:cNvPr>
          <p:cNvGrpSpPr/>
          <p:nvPr/>
        </p:nvGrpSpPr>
        <p:grpSpPr>
          <a:xfrm>
            <a:off x="1478875" y="4898764"/>
            <a:ext cx="3327855" cy="1141225"/>
            <a:chOff x="1478875" y="4898764"/>
            <a:chExt cx="3327855" cy="114122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54791BD-FF66-0884-A974-80BCDC2CE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78875" y="4898764"/>
              <a:ext cx="3327855" cy="63387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BDEDDC2-B1FF-50C0-38DE-534355250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67723" y="5508907"/>
              <a:ext cx="2753758" cy="53108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18B8169-823F-F540-1A51-B6FE267BF32A}"/>
              </a:ext>
            </a:extLst>
          </p:cNvPr>
          <p:cNvSpPr txBox="1"/>
          <p:nvPr/>
        </p:nvSpPr>
        <p:spPr>
          <a:xfrm>
            <a:off x="6447338" y="4666669"/>
            <a:ext cx="49960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최고 정확도와 최고 정확도의 파라미터를 구한 후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Refit=True</a:t>
            </a:r>
            <a:r>
              <a:rPr lang="ko-KR" altLang="en-US" sz="1600" dirty="0"/>
              <a:t>로 지정하여 최고의 </a:t>
            </a:r>
            <a:r>
              <a:rPr lang="ko-KR" altLang="en-US" sz="1600" dirty="0" err="1"/>
              <a:t>파라미터로훈련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반환된 최적의 모델을 이용해 </a:t>
            </a:r>
            <a:r>
              <a:rPr lang="en-US" altLang="ko-KR" sz="1600" dirty="0"/>
              <a:t>train </a:t>
            </a:r>
            <a:r>
              <a:rPr lang="ko-KR" altLang="en-US" sz="1600" dirty="0"/>
              <a:t>데이터의 </a:t>
            </a:r>
            <a:r>
              <a:rPr lang="en-US" altLang="ko-KR" sz="1600" dirty="0"/>
              <a:t>score</a:t>
            </a:r>
            <a:r>
              <a:rPr lang="ko-KR" altLang="en-US" sz="1600" dirty="0"/>
              <a:t>값을 구함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60604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B10B558-ACAB-AA21-C6BF-75E86B1FA6E3}"/>
              </a:ext>
            </a:extLst>
          </p:cNvPr>
          <p:cNvSpPr/>
          <p:nvPr/>
        </p:nvSpPr>
        <p:spPr>
          <a:xfrm>
            <a:off x="1236318" y="1076651"/>
            <a:ext cx="10422041" cy="5626100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04</a:t>
            </a:r>
            <a:endParaRPr lang="ko-KR" altLang="en-US" b="1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EDCE7CC-F237-8736-01EB-40380CA0E340}"/>
              </a:ext>
            </a:extLst>
          </p:cNvPr>
          <p:cNvSpPr/>
          <p:nvPr/>
        </p:nvSpPr>
        <p:spPr>
          <a:xfrm>
            <a:off x="288532" y="888867"/>
            <a:ext cx="673493" cy="1792422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A2300CD-A702-7DF9-F38C-CAD693C120EA}"/>
              </a:ext>
            </a:extLst>
          </p:cNvPr>
          <p:cNvSpPr txBox="1">
            <a:spLocks/>
          </p:cNvSpPr>
          <p:nvPr/>
        </p:nvSpPr>
        <p:spPr>
          <a:xfrm>
            <a:off x="272664" y="1022834"/>
            <a:ext cx="673493" cy="2028815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bg1"/>
                </a:solidFill>
              </a:rPr>
              <a:t>생존자 예측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0E62C24-F260-D2F8-D6A1-0409E2117C75}"/>
              </a:ext>
            </a:extLst>
          </p:cNvPr>
          <p:cNvSpPr txBox="1">
            <a:spLocks/>
          </p:cNvSpPr>
          <p:nvPr/>
        </p:nvSpPr>
        <p:spPr>
          <a:xfrm>
            <a:off x="1478875" y="-169380"/>
            <a:ext cx="1800276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SVM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23FD9C-BB59-88B7-4D62-2DF82FED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764" y="3043339"/>
            <a:ext cx="2208774" cy="3672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143E81-6F7C-B96A-3A3C-9BA81CE900B2}"/>
              </a:ext>
            </a:extLst>
          </p:cNvPr>
          <p:cNvSpPr txBox="1"/>
          <p:nvPr/>
        </p:nvSpPr>
        <p:spPr>
          <a:xfrm>
            <a:off x="5199188" y="4279611"/>
            <a:ext cx="5643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최적의 </a:t>
            </a:r>
            <a:r>
              <a:rPr lang="en-US" altLang="ko-KR" dirty="0"/>
              <a:t>C</a:t>
            </a:r>
            <a:r>
              <a:rPr lang="ko-KR" altLang="en-US" dirty="0"/>
              <a:t>와 </a:t>
            </a:r>
            <a:r>
              <a:rPr lang="en-US" altLang="ko-KR" dirty="0"/>
              <a:t>gamma</a:t>
            </a:r>
            <a:r>
              <a:rPr lang="ko-KR" altLang="en-US" dirty="0"/>
              <a:t>를 설정하고 훈련데이터를 사용해 </a:t>
            </a:r>
            <a:r>
              <a:rPr lang="en-US" altLang="ko-KR" dirty="0"/>
              <a:t>SVM</a:t>
            </a:r>
            <a:r>
              <a:rPr lang="ko-KR" altLang="en-US" dirty="0"/>
              <a:t>모델 생성 후</a:t>
            </a:r>
          </a:p>
          <a:p>
            <a:pPr algn="ctr"/>
            <a:r>
              <a:rPr lang="en-US" altLang="ko-KR" dirty="0"/>
              <a:t> test</a:t>
            </a:r>
            <a:r>
              <a:rPr lang="ko-KR" altLang="en-US" dirty="0"/>
              <a:t>데이터로 예측 값을 뽑습니다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BB4D8D-6733-8723-8C7D-706DF1C8E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365" y="1401949"/>
            <a:ext cx="4831183" cy="14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5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 trans="57000" smoothness="10"/>
                    </a14:imgEffect>
                    <a14:imgEffect>
                      <a14:colorTemperature colorTemp="7588"/>
                    </a14:imgEffect>
                    <a14:imgEffect>
                      <a14:saturation sat="16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FB97378-429D-2EB5-9F45-167EA725ECAC}"/>
              </a:ext>
            </a:extLst>
          </p:cNvPr>
          <p:cNvSpPr/>
          <p:nvPr/>
        </p:nvSpPr>
        <p:spPr>
          <a:xfrm>
            <a:off x="1847181" y="3707335"/>
            <a:ext cx="3501426" cy="896992"/>
          </a:xfrm>
          <a:prstGeom prst="roundRect">
            <a:avLst/>
          </a:prstGeom>
          <a:solidFill>
            <a:schemeClr val="tx1">
              <a:lumMod val="95000"/>
              <a:lumOff val="5000"/>
              <a:alpha val="46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0AE242-7BE4-D403-294C-F1D9FEA6A86A}"/>
              </a:ext>
            </a:extLst>
          </p:cNvPr>
          <p:cNvSpPr/>
          <p:nvPr/>
        </p:nvSpPr>
        <p:spPr>
          <a:xfrm>
            <a:off x="1818379" y="2546331"/>
            <a:ext cx="3501426" cy="958404"/>
          </a:xfrm>
          <a:prstGeom prst="roundRect">
            <a:avLst/>
          </a:prstGeom>
          <a:solidFill>
            <a:schemeClr val="tx1">
              <a:lumMod val="95000"/>
              <a:lumOff val="5000"/>
              <a:alpha val="46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A1D790D-2C75-184F-7779-AE0932E948A4}"/>
              </a:ext>
            </a:extLst>
          </p:cNvPr>
          <p:cNvSpPr/>
          <p:nvPr/>
        </p:nvSpPr>
        <p:spPr>
          <a:xfrm>
            <a:off x="94754" y="69850"/>
            <a:ext cx="1054804" cy="6718877"/>
          </a:xfrm>
          <a:prstGeom prst="roundRect">
            <a:avLst/>
          </a:prstGeom>
          <a:solidFill>
            <a:schemeClr val="bg1">
              <a:alpha val="2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EF96846-112A-A1AF-8700-EF26289B6789}"/>
              </a:ext>
            </a:extLst>
          </p:cNvPr>
          <p:cNvSpPr/>
          <p:nvPr/>
        </p:nvSpPr>
        <p:spPr>
          <a:xfrm>
            <a:off x="937142" y="3720488"/>
            <a:ext cx="2175631" cy="628219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BBE8512-569B-0EDC-8DC3-75498E76B0AF}"/>
              </a:ext>
            </a:extLst>
          </p:cNvPr>
          <p:cNvSpPr/>
          <p:nvPr/>
        </p:nvSpPr>
        <p:spPr>
          <a:xfrm>
            <a:off x="1752629" y="1474768"/>
            <a:ext cx="3567176" cy="866293"/>
          </a:xfrm>
          <a:prstGeom prst="roundRect">
            <a:avLst/>
          </a:prstGeom>
          <a:solidFill>
            <a:schemeClr val="tx1">
              <a:lumMod val="95000"/>
              <a:lumOff val="5000"/>
              <a:alpha val="46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683F8BD-D27D-92C8-FBC7-0903546D180D}"/>
              </a:ext>
            </a:extLst>
          </p:cNvPr>
          <p:cNvSpPr/>
          <p:nvPr/>
        </p:nvSpPr>
        <p:spPr>
          <a:xfrm>
            <a:off x="973400" y="5915357"/>
            <a:ext cx="1021137" cy="566075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36DCA40-B134-B545-B4C2-29D1570AF985}"/>
              </a:ext>
            </a:extLst>
          </p:cNvPr>
          <p:cNvSpPr/>
          <p:nvPr/>
        </p:nvSpPr>
        <p:spPr>
          <a:xfrm>
            <a:off x="915101" y="1488740"/>
            <a:ext cx="1014463" cy="566075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1290671-3CE7-9CDE-C22F-1F0A4BB65BF0}"/>
              </a:ext>
            </a:extLst>
          </p:cNvPr>
          <p:cNvSpPr/>
          <p:nvPr/>
        </p:nvSpPr>
        <p:spPr>
          <a:xfrm>
            <a:off x="927427" y="2546331"/>
            <a:ext cx="2175631" cy="628219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15C65FF-4A5A-C574-D233-BE0ADEBAF706}"/>
              </a:ext>
            </a:extLst>
          </p:cNvPr>
          <p:cNvSpPr txBox="1">
            <a:spLocks/>
          </p:cNvSpPr>
          <p:nvPr/>
        </p:nvSpPr>
        <p:spPr>
          <a:xfrm>
            <a:off x="158254" y="1121122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2F54FC6-8142-01D9-6E3F-358F6404CEE2}"/>
              </a:ext>
            </a:extLst>
          </p:cNvPr>
          <p:cNvSpPr txBox="1">
            <a:spLocks/>
          </p:cNvSpPr>
          <p:nvPr/>
        </p:nvSpPr>
        <p:spPr>
          <a:xfrm>
            <a:off x="216746" y="1141392"/>
            <a:ext cx="2365521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8CAA2116-A666-9E05-DE55-C276F82812CD}"/>
              </a:ext>
            </a:extLst>
          </p:cNvPr>
          <p:cNvSpPr txBox="1">
            <a:spLocks/>
          </p:cNvSpPr>
          <p:nvPr/>
        </p:nvSpPr>
        <p:spPr>
          <a:xfrm>
            <a:off x="119407" y="2212359"/>
            <a:ext cx="1089075" cy="1325563"/>
          </a:xfrm>
          <a:prstGeom prst="rect">
            <a:avLst/>
          </a:prstGeom>
          <a:effectLst>
            <a:outerShdw sx="1000" sy="1000" algn="ctr" rotWithShape="0">
              <a:prstClr val="black"/>
            </a:outerShdw>
            <a:reflection blurRad="6350" endPos="0" dist="381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</a:rPr>
              <a:t>02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C17BF31-BCBC-B01B-622C-0110D7671DED}"/>
              </a:ext>
            </a:extLst>
          </p:cNvPr>
          <p:cNvSpPr txBox="1">
            <a:spLocks/>
          </p:cNvSpPr>
          <p:nvPr/>
        </p:nvSpPr>
        <p:spPr>
          <a:xfrm>
            <a:off x="975326" y="2246324"/>
            <a:ext cx="2461623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데이터 수집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1E9F4FB1-5D29-E222-EC7E-A5AC4F626D86}"/>
              </a:ext>
            </a:extLst>
          </p:cNvPr>
          <p:cNvSpPr txBox="1">
            <a:spLocks/>
          </p:cNvSpPr>
          <p:nvPr/>
        </p:nvSpPr>
        <p:spPr>
          <a:xfrm>
            <a:off x="138670" y="3393438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</a:rPr>
              <a:t>03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D988A6C9-2643-EC2D-A7D8-82617BA8E98B}"/>
              </a:ext>
            </a:extLst>
          </p:cNvPr>
          <p:cNvSpPr txBox="1">
            <a:spLocks/>
          </p:cNvSpPr>
          <p:nvPr/>
        </p:nvSpPr>
        <p:spPr>
          <a:xfrm>
            <a:off x="171682" y="5557725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</a:rPr>
              <a:t>05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8605190F-9151-7F34-0632-F09D5D76E392}"/>
              </a:ext>
            </a:extLst>
          </p:cNvPr>
          <p:cNvSpPr txBox="1">
            <a:spLocks/>
          </p:cNvSpPr>
          <p:nvPr/>
        </p:nvSpPr>
        <p:spPr>
          <a:xfrm>
            <a:off x="1018680" y="5544032"/>
            <a:ext cx="1372844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/>
                </a:solidFill>
              </a:rPr>
              <a:t>결론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0BC912-D8DF-4E70-27EA-EF8B55B2B891}"/>
              </a:ext>
            </a:extLst>
          </p:cNvPr>
          <p:cNvSpPr txBox="1"/>
          <p:nvPr/>
        </p:nvSpPr>
        <p:spPr>
          <a:xfrm>
            <a:off x="1977463" y="1533255"/>
            <a:ext cx="23741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/>
                </a:solidFill>
                <a:ea typeface="굴림체" panose="020B0609000101010101" pitchFamily="49" charset="-127"/>
              </a:rPr>
              <a:t> 출처 및 목적</a:t>
            </a:r>
            <a:endParaRPr lang="en-US" altLang="ko-KR" sz="1200" b="1" dirty="0">
              <a:solidFill>
                <a:schemeClr val="bg1"/>
              </a:solidFill>
              <a:ea typeface="굴림체" panose="020B0609000101010101" pitchFamily="49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/>
                </a:solidFill>
                <a:ea typeface="굴림체" panose="020B0609000101010101" pitchFamily="49" charset="-127"/>
              </a:rPr>
              <a:t> 분석 배경</a:t>
            </a:r>
            <a:endParaRPr lang="en-US" altLang="ko-KR" sz="1200" b="1" dirty="0">
              <a:solidFill>
                <a:schemeClr val="bg1"/>
              </a:solidFill>
              <a:ea typeface="굴림체" panose="020B0609000101010101" pitchFamily="49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bg1"/>
              </a:solidFill>
              <a:ea typeface="굴림체" panose="020B0609000101010101" pitchFamily="49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B808EE-D9EE-04D4-69F3-8A01EC7875F7}"/>
              </a:ext>
            </a:extLst>
          </p:cNvPr>
          <p:cNvSpPr txBox="1"/>
          <p:nvPr/>
        </p:nvSpPr>
        <p:spPr>
          <a:xfrm>
            <a:off x="3150957" y="2618975"/>
            <a:ext cx="2870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/>
                </a:solidFill>
                <a:ea typeface="굴림체" panose="020B0609000101010101" pitchFamily="49" charset="-127"/>
              </a:rPr>
              <a:t>조회</a:t>
            </a:r>
            <a:endParaRPr lang="en-US" altLang="ko-KR" sz="1200" b="1" dirty="0">
              <a:solidFill>
                <a:schemeClr val="bg1"/>
              </a:solidFill>
              <a:ea typeface="굴림체" panose="020B0609000101010101" pitchFamily="49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/>
                </a:solidFill>
                <a:ea typeface="굴림체" panose="020B0609000101010101" pitchFamily="49" charset="-127"/>
              </a:rPr>
              <a:t>데이터 </a:t>
            </a:r>
            <a:r>
              <a:rPr lang="ko-KR" altLang="en-US" sz="1200" b="1" dirty="0" err="1">
                <a:solidFill>
                  <a:schemeClr val="bg1"/>
                </a:solidFill>
                <a:ea typeface="굴림체" panose="020B0609000101010101" pitchFamily="49" charset="-127"/>
              </a:rPr>
              <a:t>전처리</a:t>
            </a:r>
            <a:endParaRPr lang="en-US" altLang="ko-KR" sz="1200" b="1" dirty="0">
              <a:solidFill>
                <a:schemeClr val="bg1"/>
              </a:solidFill>
              <a:ea typeface="굴림체" panose="020B0609000101010101" pitchFamily="49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  <a:ea typeface="굴림체" panose="020B0609000101010101" pitchFamily="49" charset="-127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A65A4AE6-B4B8-3C6F-D3F4-60FEAF194920}"/>
              </a:ext>
            </a:extLst>
          </p:cNvPr>
          <p:cNvSpPr txBox="1">
            <a:spLocks/>
          </p:cNvSpPr>
          <p:nvPr/>
        </p:nvSpPr>
        <p:spPr>
          <a:xfrm>
            <a:off x="998470" y="3407160"/>
            <a:ext cx="2461623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9ED132-5164-702F-1DA8-04B19A9B2666}"/>
              </a:ext>
            </a:extLst>
          </p:cNvPr>
          <p:cNvSpPr txBox="1"/>
          <p:nvPr/>
        </p:nvSpPr>
        <p:spPr>
          <a:xfrm>
            <a:off x="3169480" y="3836255"/>
            <a:ext cx="255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ea typeface="굴림체" panose="020B0609000101010101" pitchFamily="49" charset="-127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ea typeface="굴림체" panose="020B0609000101010101" pitchFamily="49" charset="-127"/>
              </a:rPr>
              <a:t>시각화</a:t>
            </a:r>
            <a:endParaRPr lang="en-US" altLang="ko-KR" sz="1200" b="1" dirty="0">
              <a:solidFill>
                <a:schemeClr val="bg1"/>
              </a:solidFill>
              <a:ea typeface="굴림체" panose="020B0609000101010101" pitchFamily="49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1FA831B-61BF-6AEA-DA57-16921EFF3F1F}"/>
              </a:ext>
            </a:extLst>
          </p:cNvPr>
          <p:cNvSpPr/>
          <p:nvPr/>
        </p:nvSpPr>
        <p:spPr>
          <a:xfrm>
            <a:off x="1851802" y="4811065"/>
            <a:ext cx="3501426" cy="896993"/>
          </a:xfrm>
          <a:prstGeom prst="roundRect">
            <a:avLst/>
          </a:prstGeom>
          <a:solidFill>
            <a:schemeClr val="tx1">
              <a:lumMod val="95000"/>
              <a:lumOff val="5000"/>
              <a:alpha val="46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5D84339-1816-1492-CCD9-6832AFF43AA2}"/>
              </a:ext>
            </a:extLst>
          </p:cNvPr>
          <p:cNvSpPr/>
          <p:nvPr/>
        </p:nvSpPr>
        <p:spPr>
          <a:xfrm>
            <a:off x="941763" y="4824219"/>
            <a:ext cx="2175631" cy="628219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D1CF0E53-742D-6801-7D17-E2A5281982C0}"/>
              </a:ext>
            </a:extLst>
          </p:cNvPr>
          <p:cNvSpPr txBox="1">
            <a:spLocks/>
          </p:cNvSpPr>
          <p:nvPr/>
        </p:nvSpPr>
        <p:spPr>
          <a:xfrm>
            <a:off x="143291" y="449716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</a:rPr>
              <a:t>04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E8D1AA8-83D5-0CAC-EF2B-168D3EAF10DD}"/>
              </a:ext>
            </a:extLst>
          </p:cNvPr>
          <p:cNvSpPr txBox="1">
            <a:spLocks/>
          </p:cNvSpPr>
          <p:nvPr/>
        </p:nvSpPr>
        <p:spPr>
          <a:xfrm>
            <a:off x="1003091" y="4510891"/>
            <a:ext cx="2461623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생존자 예측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7838C4-9BCD-39F3-FDF1-B7A394FA7280}"/>
              </a:ext>
            </a:extLst>
          </p:cNvPr>
          <p:cNvSpPr txBox="1"/>
          <p:nvPr/>
        </p:nvSpPr>
        <p:spPr>
          <a:xfrm>
            <a:off x="3169480" y="4762453"/>
            <a:ext cx="2557053" cy="1302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bg1"/>
                </a:solidFill>
                <a:ea typeface="굴림체" panose="020B0609000101010101" pitchFamily="49" charset="-127"/>
              </a:rPr>
              <a:t>SVM</a:t>
            </a:r>
          </a:p>
          <a:p>
            <a:pPr marL="342900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Random </a:t>
            </a: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F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orest</a:t>
            </a:r>
          </a:p>
          <a:p>
            <a:pPr marL="342900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-apple-system"/>
              </a:rPr>
              <a:t>Decision Tree</a:t>
            </a:r>
            <a:endParaRPr lang="en-US" altLang="ko-KR" sz="12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bg1"/>
              </a:solidFill>
              <a:ea typeface="굴림체" panose="020B0609000101010101" pitchFamily="49" charset="-127"/>
            </a:endParaRPr>
          </a:p>
          <a:p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39CB0CC-C632-FE38-21F9-87E98787B991}"/>
              </a:ext>
            </a:extLst>
          </p:cNvPr>
          <p:cNvSpPr/>
          <p:nvPr/>
        </p:nvSpPr>
        <p:spPr>
          <a:xfrm rot="229629">
            <a:off x="-12129" y="299752"/>
            <a:ext cx="2104880" cy="837215"/>
          </a:xfrm>
          <a:prstGeom prst="roundRect">
            <a:avLst/>
          </a:prstGeom>
          <a:solidFill>
            <a:schemeClr val="accent1">
              <a:lumMod val="60000"/>
              <a:lumOff val="40000"/>
              <a:alpha val="76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FD41CA6-63AA-7D91-3BAE-E830BFE24DF7}"/>
              </a:ext>
            </a:extLst>
          </p:cNvPr>
          <p:cNvSpPr txBox="1">
            <a:spLocks/>
          </p:cNvSpPr>
          <p:nvPr/>
        </p:nvSpPr>
        <p:spPr>
          <a:xfrm>
            <a:off x="226173" y="119227"/>
            <a:ext cx="4924619" cy="1323439"/>
          </a:xfrm>
          <a:prstGeom prst="rect">
            <a:avLst/>
          </a:prstGeom>
          <a:effectLst/>
          <a:scene3d>
            <a:camera prst="perspective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reflection stA="19000" endPos="29000" dist="29997" dir="5400000" sy="-100000" algn="bl" rotWithShape="0"/>
                </a:effectLst>
              </a:rPr>
              <a:t>CONTENTS</a:t>
            </a:r>
            <a:endParaRPr lang="ko-KR" altLang="en-US" sz="4800" b="1" dirty="0">
              <a:solidFill>
                <a:schemeClr val="bg1"/>
              </a:solidFill>
              <a:effectLst>
                <a:reflection stA="19000" endPos="29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3296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B10B558-ACAB-AA21-C6BF-75E86B1FA6E3}"/>
              </a:ext>
            </a:extLst>
          </p:cNvPr>
          <p:cNvSpPr/>
          <p:nvPr/>
        </p:nvSpPr>
        <p:spPr>
          <a:xfrm>
            <a:off x="1314137" y="888867"/>
            <a:ext cx="6208157" cy="5831247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04</a:t>
            </a:r>
            <a:endParaRPr lang="ko-KR" altLang="en-US" b="1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EDCE7CC-F237-8736-01EB-40380CA0E340}"/>
              </a:ext>
            </a:extLst>
          </p:cNvPr>
          <p:cNvSpPr/>
          <p:nvPr/>
        </p:nvSpPr>
        <p:spPr>
          <a:xfrm>
            <a:off x="288532" y="888867"/>
            <a:ext cx="673493" cy="1792422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A2300CD-A702-7DF9-F38C-CAD693C120EA}"/>
              </a:ext>
            </a:extLst>
          </p:cNvPr>
          <p:cNvSpPr txBox="1">
            <a:spLocks/>
          </p:cNvSpPr>
          <p:nvPr/>
        </p:nvSpPr>
        <p:spPr>
          <a:xfrm>
            <a:off x="272664" y="1022834"/>
            <a:ext cx="673493" cy="2028815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bg1"/>
                </a:solidFill>
              </a:rPr>
              <a:t>생존자 예측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4FB23C-023C-F54F-82AA-FB09E96C6EC1}"/>
              </a:ext>
            </a:extLst>
          </p:cNvPr>
          <p:cNvSpPr txBox="1">
            <a:spLocks/>
          </p:cNvSpPr>
          <p:nvPr/>
        </p:nvSpPr>
        <p:spPr>
          <a:xfrm>
            <a:off x="1361739" y="-18636"/>
            <a:ext cx="3829657" cy="9659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Random forest</a:t>
            </a:r>
            <a:endParaRPr lang="ko-KR" altLang="en-US" sz="36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7C4ACBF-CF68-075B-B476-54DA6895D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608" y="1221877"/>
            <a:ext cx="5096038" cy="83915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A5E1470-E69F-F0C6-0AA4-7AEBC20A6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872" y="2182249"/>
            <a:ext cx="5092985" cy="22968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E091035-71F0-C697-2879-9626D99D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08" y="4423783"/>
            <a:ext cx="2802506" cy="4252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140A85-51FF-378E-0A86-E72614A2B0B4}"/>
              </a:ext>
            </a:extLst>
          </p:cNvPr>
          <p:cNvSpPr txBox="1"/>
          <p:nvPr/>
        </p:nvSpPr>
        <p:spPr>
          <a:xfrm>
            <a:off x="6502328" y="3319802"/>
            <a:ext cx="50929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파라미터들을 </a:t>
            </a:r>
            <a:r>
              <a:rPr lang="en-US" altLang="ko-KR" dirty="0"/>
              <a:t>dictionary</a:t>
            </a:r>
            <a:r>
              <a:rPr lang="ko-KR" altLang="en-US" dirty="0"/>
              <a:t>형태로 설정  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RandomizedSearchCV</a:t>
            </a:r>
            <a:r>
              <a:rPr lang="ko-KR" altLang="en-US" dirty="0"/>
              <a:t> 이용하여 </a:t>
            </a:r>
            <a:endParaRPr lang="en-US" altLang="ko-KR" dirty="0"/>
          </a:p>
          <a:p>
            <a:r>
              <a:rPr lang="ko-KR" altLang="en-US" dirty="0"/>
              <a:t>랜덤하게 추출된 샘플링을 사용해서 </a:t>
            </a:r>
            <a:endParaRPr lang="en-US" altLang="ko-KR" dirty="0"/>
          </a:p>
          <a:p>
            <a:r>
              <a:rPr lang="ko-KR" altLang="en-US" dirty="0"/>
              <a:t>최고의 파라미터를 찾아준다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5E76A37-A060-129B-C90B-3293D15BEE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600" y="5090137"/>
            <a:ext cx="9164329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6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B10B558-ACAB-AA21-C6BF-75E86B1FA6E3}"/>
              </a:ext>
            </a:extLst>
          </p:cNvPr>
          <p:cNvSpPr/>
          <p:nvPr/>
        </p:nvSpPr>
        <p:spPr>
          <a:xfrm>
            <a:off x="1361739" y="1156184"/>
            <a:ext cx="10422041" cy="5626100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04</a:t>
            </a:r>
            <a:endParaRPr lang="ko-KR" altLang="en-US" b="1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EDCE7CC-F237-8736-01EB-40380CA0E340}"/>
              </a:ext>
            </a:extLst>
          </p:cNvPr>
          <p:cNvSpPr/>
          <p:nvPr/>
        </p:nvSpPr>
        <p:spPr>
          <a:xfrm>
            <a:off x="288532" y="888867"/>
            <a:ext cx="673493" cy="1792422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A2300CD-A702-7DF9-F38C-CAD693C120EA}"/>
              </a:ext>
            </a:extLst>
          </p:cNvPr>
          <p:cNvSpPr txBox="1">
            <a:spLocks/>
          </p:cNvSpPr>
          <p:nvPr/>
        </p:nvSpPr>
        <p:spPr>
          <a:xfrm>
            <a:off x="272664" y="1022834"/>
            <a:ext cx="673493" cy="2028815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bg1"/>
                </a:solidFill>
              </a:rPr>
              <a:t>생존자 예측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4FB23C-023C-F54F-82AA-FB09E96C6EC1}"/>
              </a:ext>
            </a:extLst>
          </p:cNvPr>
          <p:cNvSpPr txBox="1">
            <a:spLocks/>
          </p:cNvSpPr>
          <p:nvPr/>
        </p:nvSpPr>
        <p:spPr>
          <a:xfrm>
            <a:off x="1361739" y="-18636"/>
            <a:ext cx="3829657" cy="9659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Random forest</a:t>
            </a:r>
            <a:endParaRPr lang="ko-KR" altLang="en-US" sz="3600" b="1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1DC0C92-5BAE-99B5-FFA3-8D349E43D59B}"/>
              </a:ext>
            </a:extLst>
          </p:cNvPr>
          <p:cNvGrpSpPr/>
          <p:nvPr/>
        </p:nvGrpSpPr>
        <p:grpSpPr>
          <a:xfrm>
            <a:off x="1620164" y="1296343"/>
            <a:ext cx="4330693" cy="784644"/>
            <a:chOff x="1620164" y="1296343"/>
            <a:chExt cx="5445896" cy="97747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4F310AB-1FCE-94CF-7765-D62D631B6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164" y="1296343"/>
              <a:ext cx="5445896" cy="97747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9420B3-8749-C7C8-1086-E08D0D52B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4591" y="1868941"/>
              <a:ext cx="2147821" cy="336599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D87EEDD-9428-9642-2913-2858EDCB1B6E}"/>
              </a:ext>
            </a:extLst>
          </p:cNvPr>
          <p:cNvGrpSpPr/>
          <p:nvPr/>
        </p:nvGrpSpPr>
        <p:grpSpPr>
          <a:xfrm>
            <a:off x="1620164" y="2259666"/>
            <a:ext cx="4330693" cy="1522785"/>
            <a:chOff x="1853704" y="2691301"/>
            <a:chExt cx="4978816" cy="168682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5DC2A89-3118-092C-C957-F1392B33B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704" y="2691301"/>
              <a:ext cx="4978816" cy="81777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3EBADA2-B080-F83C-E196-4C6552970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704" y="3560346"/>
              <a:ext cx="4865078" cy="817776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36A1EFD5-4539-152C-CF0D-72610E67B3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332" y="5236698"/>
            <a:ext cx="4848902" cy="60015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6466A71-0ECA-01CE-8AD7-2378118E4E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2606" y="4614274"/>
            <a:ext cx="3086099" cy="45262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B3C768A-5410-9C2A-C26B-EDB0CECF4E09}"/>
              </a:ext>
            </a:extLst>
          </p:cNvPr>
          <p:cNvSpPr txBox="1"/>
          <p:nvPr/>
        </p:nvSpPr>
        <p:spPr>
          <a:xfrm>
            <a:off x="5950857" y="2521059"/>
            <a:ext cx="49960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최고 정확도와 최고 정확도의 파라미터를 구한 후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Refit=True</a:t>
            </a:r>
            <a:r>
              <a:rPr lang="ko-KR" altLang="en-US" sz="1600" dirty="0"/>
              <a:t>로 지정하여 최고의 </a:t>
            </a:r>
            <a:r>
              <a:rPr lang="ko-KR" altLang="en-US" sz="1600" dirty="0" err="1"/>
              <a:t>파라미터로훈련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반환된 최적의 모델을 이용해 </a:t>
            </a:r>
            <a:r>
              <a:rPr lang="en-US" altLang="ko-KR" sz="1600" dirty="0"/>
              <a:t>train </a:t>
            </a:r>
            <a:r>
              <a:rPr lang="ko-KR" altLang="en-US" sz="1600" dirty="0"/>
              <a:t>데이터의 </a:t>
            </a:r>
            <a:r>
              <a:rPr lang="en-US" altLang="ko-KR" sz="1600" dirty="0"/>
              <a:t>score</a:t>
            </a:r>
            <a:r>
              <a:rPr lang="ko-KR" altLang="en-US" sz="1600" dirty="0"/>
              <a:t>값을 구함</a:t>
            </a:r>
            <a:endParaRPr lang="en-US" altLang="ko-KR" sz="1600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93B6A6-F166-FB2E-A4BF-86C8A6138DA4}"/>
              </a:ext>
            </a:extLst>
          </p:cNvPr>
          <p:cNvGrpSpPr/>
          <p:nvPr/>
        </p:nvGrpSpPr>
        <p:grpSpPr>
          <a:xfrm>
            <a:off x="5506563" y="5954050"/>
            <a:ext cx="6277217" cy="665898"/>
            <a:chOff x="5506563" y="5954050"/>
            <a:chExt cx="6277217" cy="665898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C36ACDA-F789-1D2C-7A30-ABFD27C0F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6616" y="6164944"/>
              <a:ext cx="2527164" cy="436345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82B4081-51A5-1354-5510-D2419D9B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563" y="5954050"/>
              <a:ext cx="3750053" cy="665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0605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B10B558-ACAB-AA21-C6BF-75E86B1FA6E3}"/>
              </a:ext>
            </a:extLst>
          </p:cNvPr>
          <p:cNvSpPr/>
          <p:nvPr/>
        </p:nvSpPr>
        <p:spPr>
          <a:xfrm>
            <a:off x="1236318" y="1076651"/>
            <a:ext cx="10422041" cy="5626100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04</a:t>
            </a:r>
            <a:endParaRPr lang="ko-KR" altLang="en-US" b="1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EDCE7CC-F237-8736-01EB-40380CA0E340}"/>
              </a:ext>
            </a:extLst>
          </p:cNvPr>
          <p:cNvSpPr/>
          <p:nvPr/>
        </p:nvSpPr>
        <p:spPr>
          <a:xfrm>
            <a:off x="288532" y="888867"/>
            <a:ext cx="673493" cy="1792422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A2300CD-A702-7DF9-F38C-CAD693C120EA}"/>
              </a:ext>
            </a:extLst>
          </p:cNvPr>
          <p:cNvSpPr txBox="1">
            <a:spLocks/>
          </p:cNvSpPr>
          <p:nvPr/>
        </p:nvSpPr>
        <p:spPr>
          <a:xfrm>
            <a:off x="272664" y="1022834"/>
            <a:ext cx="673493" cy="2028815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bg1"/>
                </a:solidFill>
              </a:rPr>
              <a:t>생존자 예측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4FB23C-023C-F54F-82AA-FB09E96C6EC1}"/>
              </a:ext>
            </a:extLst>
          </p:cNvPr>
          <p:cNvSpPr txBox="1">
            <a:spLocks/>
          </p:cNvSpPr>
          <p:nvPr/>
        </p:nvSpPr>
        <p:spPr>
          <a:xfrm>
            <a:off x="1361739" y="-18636"/>
            <a:ext cx="3829657" cy="9659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Random forest</a:t>
            </a:r>
            <a:endParaRPr lang="ko-KR" altLang="en-US" sz="36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8A7508-A916-3950-BD78-0923B4D78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51" y="1394214"/>
            <a:ext cx="4648849" cy="12860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F6847DD-D8A4-77A7-0C22-0E6A8D20C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613" y="3051649"/>
            <a:ext cx="1984472" cy="33269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76CB0C-C808-1732-0BEE-5C471F87A00E}"/>
              </a:ext>
            </a:extLst>
          </p:cNvPr>
          <p:cNvSpPr txBox="1"/>
          <p:nvPr/>
        </p:nvSpPr>
        <p:spPr>
          <a:xfrm>
            <a:off x="5518423" y="3428999"/>
            <a:ext cx="5437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최적의 파라미터를 설정하고 </a:t>
            </a:r>
            <a:r>
              <a:rPr lang="ko-KR" altLang="en-US" dirty="0" err="1"/>
              <a:t>랜덤포레스트</a:t>
            </a:r>
            <a:r>
              <a:rPr lang="ko-KR" altLang="en-US" dirty="0"/>
              <a:t> 모델 생성 후</a:t>
            </a:r>
          </a:p>
          <a:p>
            <a:r>
              <a:rPr lang="en-US" altLang="ko-KR" dirty="0"/>
              <a:t>test </a:t>
            </a:r>
            <a:r>
              <a:rPr lang="ko-KR" altLang="en-US" dirty="0"/>
              <a:t>데이터로 </a:t>
            </a:r>
            <a:r>
              <a:rPr lang="ko-KR" altLang="en-US" dirty="0" err="1"/>
              <a:t>예측값을</a:t>
            </a:r>
            <a:r>
              <a:rPr lang="ko-KR" altLang="en-US" dirty="0"/>
              <a:t> 뽑아냅니다</a:t>
            </a:r>
          </a:p>
        </p:txBody>
      </p:sp>
    </p:spTree>
    <p:extLst>
      <p:ext uri="{BB962C8B-B14F-4D97-AF65-F5344CB8AC3E}">
        <p14:creationId xmlns:p14="http://schemas.microsoft.com/office/powerpoint/2010/main" val="64689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4BF1D7-F1C0-1F42-E447-9B550936DB8D}"/>
              </a:ext>
            </a:extLst>
          </p:cNvPr>
          <p:cNvSpPr/>
          <p:nvPr/>
        </p:nvSpPr>
        <p:spPr>
          <a:xfrm>
            <a:off x="7864494" y="2380736"/>
            <a:ext cx="4202851" cy="2339545"/>
          </a:xfrm>
          <a:prstGeom prst="rect">
            <a:avLst/>
          </a:prstGeom>
          <a:solidFill>
            <a:schemeClr val="accent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8CD349-4975-7CBA-D2D4-0C6230BEF043}"/>
              </a:ext>
            </a:extLst>
          </p:cNvPr>
          <p:cNvSpPr/>
          <p:nvPr/>
        </p:nvSpPr>
        <p:spPr>
          <a:xfrm>
            <a:off x="1119183" y="888866"/>
            <a:ext cx="6904472" cy="4498680"/>
          </a:xfrm>
          <a:prstGeom prst="rect">
            <a:avLst/>
          </a:prstGeom>
          <a:solidFill>
            <a:schemeClr val="accent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04</a:t>
            </a:r>
            <a:endParaRPr lang="ko-KR" altLang="en-US" b="1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EDCE7CC-F237-8736-01EB-40380CA0E340}"/>
              </a:ext>
            </a:extLst>
          </p:cNvPr>
          <p:cNvSpPr/>
          <p:nvPr/>
        </p:nvSpPr>
        <p:spPr>
          <a:xfrm>
            <a:off x="288532" y="888867"/>
            <a:ext cx="673493" cy="1792422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A2300CD-A702-7DF9-F38C-CAD693C120EA}"/>
              </a:ext>
            </a:extLst>
          </p:cNvPr>
          <p:cNvSpPr txBox="1">
            <a:spLocks/>
          </p:cNvSpPr>
          <p:nvPr/>
        </p:nvSpPr>
        <p:spPr>
          <a:xfrm>
            <a:off x="272664" y="1022834"/>
            <a:ext cx="673493" cy="2028815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bg1"/>
                </a:solidFill>
              </a:rPr>
              <a:t>생존자 예측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90816-1ED9-4352-AD59-C1B8397BE005}"/>
              </a:ext>
            </a:extLst>
          </p:cNvPr>
          <p:cNvSpPr txBox="1"/>
          <p:nvPr/>
        </p:nvSpPr>
        <p:spPr>
          <a:xfrm>
            <a:off x="1504775" y="255077"/>
            <a:ext cx="5662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j-lt"/>
              </a:rPr>
              <a:t>결정 트리</a:t>
            </a:r>
            <a:r>
              <a:rPr lang="en-US" altLang="ko-KR" sz="4000" dirty="0">
                <a:latin typeface="+mj-lt"/>
              </a:rPr>
              <a:t>(Decision Tree)</a:t>
            </a:r>
            <a:endParaRPr lang="ko-KR" altLang="en-US" sz="4000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CB2838-7984-E7CD-CF51-FF7335F83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40" y="1045132"/>
            <a:ext cx="5811935" cy="8746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E43E4F-B558-C88B-5954-4A8ECD1C0773}"/>
              </a:ext>
            </a:extLst>
          </p:cNvPr>
          <p:cNvSpPr txBox="1"/>
          <p:nvPr/>
        </p:nvSpPr>
        <p:spPr>
          <a:xfrm>
            <a:off x="7989149" y="2765678"/>
            <a:ext cx="42028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파라미터들을 </a:t>
            </a:r>
            <a:r>
              <a:rPr lang="en-US" altLang="ko-KR" sz="1600" dirty="0"/>
              <a:t>dictionary</a:t>
            </a:r>
            <a:r>
              <a:rPr lang="ko-KR" altLang="en-US" sz="1600" dirty="0"/>
              <a:t>형태로 설정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Grid search</a:t>
            </a:r>
            <a:r>
              <a:rPr lang="ko-KR" altLang="en-US" sz="1600" dirty="0"/>
              <a:t>를 이용하여 가장 높은 성능을 </a:t>
            </a:r>
            <a:endParaRPr lang="en-US" altLang="ko-KR" sz="1600" dirty="0"/>
          </a:p>
          <a:p>
            <a:r>
              <a:rPr lang="ko-KR" altLang="en-US" sz="1600" dirty="0"/>
              <a:t>보이는 파라미터를 찾아줍니다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Refit = True</a:t>
            </a:r>
            <a:r>
              <a:rPr lang="ko-KR" altLang="en-US" sz="1600" dirty="0"/>
              <a:t>로 지정하여 최고의 파라미터로 다시 훈련하도록 해줍니다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9D78746-BF44-6EE7-E8EE-19B1397A5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439" y="2987566"/>
            <a:ext cx="5673890" cy="195069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AFB9AF5-B132-3796-624C-5AA4E482C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439" y="2082281"/>
            <a:ext cx="6272799" cy="81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29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564E4AF-017C-5686-B634-EF482C0F06EB}"/>
              </a:ext>
            </a:extLst>
          </p:cNvPr>
          <p:cNvSpPr/>
          <p:nvPr/>
        </p:nvSpPr>
        <p:spPr>
          <a:xfrm>
            <a:off x="7092778" y="1282849"/>
            <a:ext cx="4644967" cy="4246174"/>
          </a:xfrm>
          <a:prstGeom prst="rect">
            <a:avLst/>
          </a:prstGeom>
          <a:solidFill>
            <a:schemeClr val="accent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E4BA2F-328B-CB32-6614-F613D9B7D9E1}"/>
              </a:ext>
            </a:extLst>
          </p:cNvPr>
          <p:cNvSpPr/>
          <p:nvPr/>
        </p:nvSpPr>
        <p:spPr>
          <a:xfrm>
            <a:off x="1377607" y="888867"/>
            <a:ext cx="5932407" cy="5034138"/>
          </a:xfrm>
          <a:prstGeom prst="rect">
            <a:avLst/>
          </a:prstGeom>
          <a:solidFill>
            <a:schemeClr val="accent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04</a:t>
            </a:r>
            <a:endParaRPr lang="ko-KR" altLang="en-US" b="1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EDCE7CC-F237-8736-01EB-40380CA0E340}"/>
              </a:ext>
            </a:extLst>
          </p:cNvPr>
          <p:cNvSpPr/>
          <p:nvPr/>
        </p:nvSpPr>
        <p:spPr>
          <a:xfrm>
            <a:off x="288532" y="888867"/>
            <a:ext cx="673493" cy="1792422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A2300CD-A702-7DF9-F38C-CAD693C120EA}"/>
              </a:ext>
            </a:extLst>
          </p:cNvPr>
          <p:cNvSpPr txBox="1">
            <a:spLocks/>
          </p:cNvSpPr>
          <p:nvPr/>
        </p:nvSpPr>
        <p:spPr>
          <a:xfrm>
            <a:off x="272664" y="1022834"/>
            <a:ext cx="673493" cy="2028815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bg1"/>
                </a:solidFill>
              </a:rPr>
              <a:t>생존자 예측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613B9F-A9B3-0D50-BDDF-E7EC3A7E6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32" y="1120171"/>
            <a:ext cx="1782671" cy="6204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A6C5AA-C9AA-04DF-C492-1A250067A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032" y="1971963"/>
            <a:ext cx="4129425" cy="9710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741795-1A0C-9DF0-A465-734B4EB42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032" y="3077418"/>
            <a:ext cx="5568649" cy="16311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49C088-F408-2462-3B21-41AF6DEF5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032" y="4842909"/>
            <a:ext cx="3360908" cy="717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EC8749-D257-BD87-E64E-3DFFBB831249}"/>
              </a:ext>
            </a:extLst>
          </p:cNvPr>
          <p:cNvSpPr txBox="1"/>
          <p:nvPr/>
        </p:nvSpPr>
        <p:spPr>
          <a:xfrm>
            <a:off x="7414434" y="1740659"/>
            <a:ext cx="40694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Best_score</a:t>
            </a:r>
            <a:r>
              <a:rPr lang="en-US" altLang="ko-KR" sz="1600" dirty="0"/>
              <a:t>_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best_params</a:t>
            </a:r>
            <a:r>
              <a:rPr lang="en-US" altLang="ko-KR" sz="1600" dirty="0"/>
              <a:t>_</a:t>
            </a:r>
            <a:r>
              <a:rPr lang="ko-KR" altLang="en-US" sz="1600" dirty="0"/>
              <a:t>를 이용하여</a:t>
            </a:r>
            <a:endParaRPr lang="en-US" altLang="ko-KR" sz="1600" dirty="0"/>
          </a:p>
          <a:p>
            <a:r>
              <a:rPr lang="ko-KR" altLang="en-US" sz="1600" dirty="0"/>
              <a:t>최고 정확도와 최고 정확도의 파라미터를 구합니다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best_estimator</a:t>
            </a:r>
            <a:r>
              <a:rPr lang="en-US" altLang="ko-KR" sz="1600" dirty="0"/>
              <a:t>_</a:t>
            </a:r>
            <a:r>
              <a:rPr lang="ko-KR" altLang="en-US" sz="1600" dirty="0"/>
              <a:t>를 이용하여 최적의 모델을 반환합니다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반환된 최적의 모델을 이용해 </a:t>
            </a:r>
            <a:r>
              <a:rPr lang="en-US" altLang="ko-KR" sz="1600" dirty="0"/>
              <a:t>train </a:t>
            </a:r>
            <a:r>
              <a:rPr lang="ko-KR" altLang="en-US" sz="1600" dirty="0"/>
              <a:t>데이터의 </a:t>
            </a:r>
            <a:r>
              <a:rPr lang="en-US" altLang="ko-KR" sz="1600" dirty="0"/>
              <a:t>score</a:t>
            </a:r>
            <a:r>
              <a:rPr lang="ko-KR" altLang="en-US" sz="1600" dirty="0"/>
              <a:t>값을 구해줍니다</a:t>
            </a:r>
            <a:r>
              <a:rPr lang="en-US" altLang="ko-KR" sz="16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9A047-6F94-B89F-D518-66626BB528E7}"/>
              </a:ext>
            </a:extLst>
          </p:cNvPr>
          <p:cNvSpPr txBox="1"/>
          <p:nvPr/>
        </p:nvSpPr>
        <p:spPr>
          <a:xfrm>
            <a:off x="1504775" y="255077"/>
            <a:ext cx="5662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j-lt"/>
              </a:rPr>
              <a:t>결정 트리</a:t>
            </a:r>
            <a:r>
              <a:rPr lang="en-US" altLang="ko-KR" sz="4000" dirty="0">
                <a:latin typeface="+mj-lt"/>
              </a:rPr>
              <a:t>(Decision Tree)</a:t>
            </a:r>
            <a:endParaRPr lang="ko-KR" alt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3670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73D58E-9B65-E9DE-DC3F-9ED42D50EAE1}"/>
              </a:ext>
            </a:extLst>
          </p:cNvPr>
          <p:cNvSpPr/>
          <p:nvPr/>
        </p:nvSpPr>
        <p:spPr>
          <a:xfrm>
            <a:off x="6096000" y="3920951"/>
            <a:ext cx="5941214" cy="2733982"/>
          </a:xfrm>
          <a:prstGeom prst="rect">
            <a:avLst/>
          </a:prstGeom>
          <a:solidFill>
            <a:schemeClr val="accent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40D8CE-DF77-B700-73F4-7667E335F03D}"/>
              </a:ext>
            </a:extLst>
          </p:cNvPr>
          <p:cNvSpPr/>
          <p:nvPr/>
        </p:nvSpPr>
        <p:spPr>
          <a:xfrm>
            <a:off x="1220450" y="4047293"/>
            <a:ext cx="4322097" cy="564334"/>
          </a:xfrm>
          <a:prstGeom prst="rect">
            <a:avLst/>
          </a:prstGeom>
          <a:solidFill>
            <a:schemeClr val="accent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45CC98-85BB-EF78-68B8-5A2B15DB39DF}"/>
              </a:ext>
            </a:extLst>
          </p:cNvPr>
          <p:cNvSpPr/>
          <p:nvPr/>
        </p:nvSpPr>
        <p:spPr>
          <a:xfrm>
            <a:off x="1220450" y="888867"/>
            <a:ext cx="8201901" cy="3290101"/>
          </a:xfrm>
          <a:prstGeom prst="rect">
            <a:avLst/>
          </a:prstGeom>
          <a:solidFill>
            <a:schemeClr val="accent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04</a:t>
            </a:r>
            <a:endParaRPr lang="ko-KR" altLang="en-US" b="1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EDCE7CC-F237-8736-01EB-40380CA0E340}"/>
              </a:ext>
            </a:extLst>
          </p:cNvPr>
          <p:cNvSpPr/>
          <p:nvPr/>
        </p:nvSpPr>
        <p:spPr>
          <a:xfrm>
            <a:off x="288532" y="888867"/>
            <a:ext cx="673493" cy="1792422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A2300CD-A702-7DF9-F38C-CAD693C120EA}"/>
              </a:ext>
            </a:extLst>
          </p:cNvPr>
          <p:cNvSpPr txBox="1">
            <a:spLocks/>
          </p:cNvSpPr>
          <p:nvPr/>
        </p:nvSpPr>
        <p:spPr>
          <a:xfrm>
            <a:off x="272664" y="1022834"/>
            <a:ext cx="673493" cy="2028815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bg1"/>
                </a:solidFill>
              </a:rPr>
              <a:t>생존자 예측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B897B9-E298-7AB5-B377-179DB8B1E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739" y="1065315"/>
            <a:ext cx="6076543" cy="16858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4DC7B5-5AFF-6F50-2304-2338904FB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571" y="1022834"/>
            <a:ext cx="1842780" cy="28981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1D0760-A4D1-6FF1-4D64-FDD34850A7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78"/>
          <a:stretch/>
        </p:blipFill>
        <p:spPr>
          <a:xfrm>
            <a:off x="1300660" y="4259164"/>
            <a:ext cx="4181463" cy="2562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76AA0A4-B241-1696-4C8B-957A0B9BF863}"/>
              </a:ext>
            </a:extLst>
          </p:cNvPr>
          <p:cNvSpPr txBox="1"/>
          <p:nvPr/>
        </p:nvSpPr>
        <p:spPr>
          <a:xfrm>
            <a:off x="6424863" y="4178968"/>
            <a:ext cx="49650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최적의 파라미터로 설정한 모델을 생성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Train</a:t>
            </a:r>
            <a:r>
              <a:rPr lang="ko-KR" altLang="en-US" sz="1600" dirty="0"/>
              <a:t> 데이터로 </a:t>
            </a:r>
            <a:r>
              <a:rPr lang="ko-KR" altLang="en-US" sz="1600" dirty="0" err="1"/>
              <a:t>훈련후</a:t>
            </a:r>
            <a:r>
              <a:rPr lang="en-US" altLang="ko-KR" sz="1600" dirty="0"/>
              <a:t>, Test </a:t>
            </a:r>
            <a:r>
              <a:rPr lang="ko-KR" altLang="en-US" sz="1600" dirty="0"/>
              <a:t>데이터로 </a:t>
            </a:r>
            <a:r>
              <a:rPr lang="ko-KR" altLang="en-US" sz="1600" dirty="0" err="1"/>
              <a:t>예측값을</a:t>
            </a:r>
            <a:r>
              <a:rPr lang="ko-KR" altLang="en-US" sz="1600" dirty="0"/>
              <a:t> 얻습니다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Kaggle</a:t>
            </a:r>
            <a:r>
              <a:rPr lang="ko-KR" altLang="en-US" sz="1600" dirty="0"/>
              <a:t>에 제출하기 위해 </a:t>
            </a:r>
            <a:r>
              <a:rPr lang="en-US" altLang="ko-KR" sz="1600" dirty="0"/>
              <a:t>‘</a:t>
            </a:r>
            <a:r>
              <a:rPr lang="en-US" altLang="ko-KR" sz="1600" dirty="0" err="1"/>
              <a:t>gender_submission</a:t>
            </a:r>
            <a:r>
              <a:rPr lang="en-US" altLang="ko-KR" sz="1600" dirty="0"/>
              <a:t>’</a:t>
            </a:r>
            <a:r>
              <a:rPr lang="ko-KR" altLang="en-US" sz="1600" dirty="0"/>
              <a:t>파일에 </a:t>
            </a:r>
            <a:r>
              <a:rPr lang="ko-KR" altLang="en-US" sz="1600" dirty="0" err="1"/>
              <a:t>예측값을</a:t>
            </a:r>
            <a:r>
              <a:rPr lang="ko-KR" altLang="en-US" sz="1600" dirty="0"/>
              <a:t> 적용시켜줍니다</a:t>
            </a:r>
            <a:endParaRPr lang="en-US" altLang="ko-KR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7ED88-D1D2-8F69-3EE8-E2FBBD3627BA}"/>
              </a:ext>
            </a:extLst>
          </p:cNvPr>
          <p:cNvSpPr txBox="1"/>
          <p:nvPr/>
        </p:nvSpPr>
        <p:spPr>
          <a:xfrm>
            <a:off x="1504775" y="255077"/>
            <a:ext cx="5662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j-lt"/>
              </a:rPr>
              <a:t>결정 트리</a:t>
            </a:r>
            <a:r>
              <a:rPr lang="en-US" altLang="ko-KR" sz="4000" dirty="0">
                <a:latin typeface="+mj-lt"/>
              </a:rPr>
              <a:t>(Decision Tree)</a:t>
            </a:r>
            <a:endParaRPr lang="ko-KR" alt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170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DB310AF-6EDD-2BA5-FB58-8898E114330C}"/>
              </a:ext>
            </a:extLst>
          </p:cNvPr>
          <p:cNvSpPr/>
          <p:nvPr/>
        </p:nvSpPr>
        <p:spPr>
          <a:xfrm>
            <a:off x="1684517" y="3008734"/>
            <a:ext cx="10386186" cy="2062103"/>
          </a:xfrm>
          <a:prstGeom prst="rect">
            <a:avLst/>
          </a:prstGeom>
          <a:solidFill>
            <a:schemeClr val="accent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4D3F32-DB47-9F17-BC16-DB6447767B4D}"/>
              </a:ext>
            </a:extLst>
          </p:cNvPr>
          <p:cNvSpPr/>
          <p:nvPr/>
        </p:nvSpPr>
        <p:spPr>
          <a:xfrm>
            <a:off x="1156282" y="888867"/>
            <a:ext cx="8035845" cy="5824754"/>
          </a:xfrm>
          <a:prstGeom prst="rect">
            <a:avLst/>
          </a:prstGeom>
          <a:solidFill>
            <a:schemeClr val="accent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04</a:t>
            </a:r>
            <a:endParaRPr lang="ko-KR" altLang="en-US" b="1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EDCE7CC-F237-8736-01EB-40380CA0E340}"/>
              </a:ext>
            </a:extLst>
          </p:cNvPr>
          <p:cNvSpPr/>
          <p:nvPr/>
        </p:nvSpPr>
        <p:spPr>
          <a:xfrm>
            <a:off x="288532" y="888867"/>
            <a:ext cx="673493" cy="1792422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A2300CD-A702-7DF9-F38C-CAD693C120EA}"/>
              </a:ext>
            </a:extLst>
          </p:cNvPr>
          <p:cNvSpPr txBox="1">
            <a:spLocks/>
          </p:cNvSpPr>
          <p:nvPr/>
        </p:nvSpPr>
        <p:spPr>
          <a:xfrm>
            <a:off x="272664" y="1022834"/>
            <a:ext cx="673493" cy="2028815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bg1"/>
                </a:solidFill>
              </a:rPr>
              <a:t>생존자 예측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20A1D8-E68B-4761-654D-A31AEFCF8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051" y="3173708"/>
            <a:ext cx="2551884" cy="5105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14BB0B-92CE-F669-E652-C201BC78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591" y="1853482"/>
            <a:ext cx="7634161" cy="43726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313380-54B0-8E0D-CE1E-889BBD09EE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8"/>
          <a:stretch/>
        </p:blipFill>
        <p:spPr>
          <a:xfrm>
            <a:off x="1353718" y="1079805"/>
            <a:ext cx="3247916" cy="692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F44FB4-9DF0-1961-6242-160CF01A59FC}"/>
              </a:ext>
            </a:extLst>
          </p:cNvPr>
          <p:cNvSpPr txBox="1"/>
          <p:nvPr/>
        </p:nvSpPr>
        <p:spPr>
          <a:xfrm>
            <a:off x="9159061" y="3173708"/>
            <a:ext cx="29116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%matplotlib inline</a:t>
            </a:r>
            <a:r>
              <a:rPr lang="ko-KR" altLang="en-US" sz="1600" dirty="0"/>
              <a:t>을 이용하여 브라우저에서 바로 그림을 볼 수 있게 해줍니다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plot_tree</a:t>
            </a:r>
            <a:r>
              <a:rPr lang="ko-KR" altLang="en-US" sz="1600" dirty="0"/>
              <a:t>를 사용해 </a:t>
            </a:r>
            <a:r>
              <a:rPr lang="ko-KR" altLang="en-US" sz="1600" dirty="0" err="1"/>
              <a:t>결정트리를</a:t>
            </a:r>
            <a:r>
              <a:rPr lang="ko-KR" altLang="en-US" sz="1600" dirty="0"/>
              <a:t> 시각화 하였습니다</a:t>
            </a:r>
            <a:endParaRPr lang="en-US" altLang="ko-KR" sz="1600" dirty="0"/>
          </a:p>
          <a:p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E85070-46E6-EE5D-3038-499102096BCE}"/>
              </a:ext>
            </a:extLst>
          </p:cNvPr>
          <p:cNvSpPr txBox="1"/>
          <p:nvPr/>
        </p:nvSpPr>
        <p:spPr>
          <a:xfrm>
            <a:off x="1504775" y="255077"/>
            <a:ext cx="5662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j-lt"/>
              </a:rPr>
              <a:t>결정 트리</a:t>
            </a:r>
            <a:r>
              <a:rPr lang="en-US" altLang="ko-KR" sz="4000" dirty="0">
                <a:latin typeface="+mj-lt"/>
              </a:rPr>
              <a:t>(Decision Tree)</a:t>
            </a:r>
            <a:endParaRPr lang="ko-KR" alt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9798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05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57B9B-D10D-0E01-C39B-2E34E8948D7C}"/>
              </a:ext>
            </a:extLst>
          </p:cNvPr>
          <p:cNvSpPr txBox="1"/>
          <p:nvPr/>
        </p:nvSpPr>
        <p:spPr>
          <a:xfrm>
            <a:off x="1425507" y="493402"/>
            <a:ext cx="921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Kaggle</a:t>
            </a:r>
            <a:r>
              <a:rPr lang="ko-KR" altLang="en-US" dirty="0"/>
              <a:t> 제출 결과 </a:t>
            </a:r>
            <a:r>
              <a:rPr lang="en-US" altLang="ko-KR" dirty="0"/>
              <a:t>SVM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71CF119-3C43-465A-DC9B-7569C6BCE75D}"/>
              </a:ext>
            </a:extLst>
          </p:cNvPr>
          <p:cNvSpPr/>
          <p:nvPr/>
        </p:nvSpPr>
        <p:spPr>
          <a:xfrm>
            <a:off x="288532" y="888867"/>
            <a:ext cx="673493" cy="880402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B7AD996-1AE1-B121-1211-550AE40D65D3}"/>
              </a:ext>
            </a:extLst>
          </p:cNvPr>
          <p:cNvSpPr txBox="1">
            <a:spLocks/>
          </p:cNvSpPr>
          <p:nvPr/>
        </p:nvSpPr>
        <p:spPr>
          <a:xfrm>
            <a:off x="272664" y="1022834"/>
            <a:ext cx="673493" cy="2028815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bg1"/>
                </a:solidFill>
              </a:rPr>
              <a:t>결론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ECDABC-6473-88AC-C380-318772D7F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3188764"/>
            <a:ext cx="10434845" cy="9868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133C88-CD5E-3AD0-82EB-E30C1B1FC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46" y="1167534"/>
            <a:ext cx="8426312" cy="1519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FA921A-6731-E904-AEFF-75902A3A7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5111230"/>
            <a:ext cx="9211353" cy="16362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98D2DC-6503-D116-E8EB-E4F490F320A7}"/>
              </a:ext>
            </a:extLst>
          </p:cNvPr>
          <p:cNvSpPr txBox="1"/>
          <p:nvPr/>
        </p:nvSpPr>
        <p:spPr>
          <a:xfrm>
            <a:off x="1425507" y="4587700"/>
            <a:ext cx="921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Kaggle</a:t>
            </a:r>
            <a:r>
              <a:rPr lang="ko-KR" altLang="en-US" dirty="0"/>
              <a:t> 제출 결과 </a:t>
            </a:r>
            <a:r>
              <a:rPr lang="en-US" altLang="ko-KR" dirty="0"/>
              <a:t>Random forest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BB496E-FCBE-B317-1542-BF20F37C6FDC}"/>
              </a:ext>
            </a:extLst>
          </p:cNvPr>
          <p:cNvSpPr txBox="1"/>
          <p:nvPr/>
        </p:nvSpPr>
        <p:spPr>
          <a:xfrm>
            <a:off x="1353792" y="2709318"/>
            <a:ext cx="921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Kaggle</a:t>
            </a:r>
            <a:r>
              <a:rPr lang="ko-KR" altLang="en-US" dirty="0"/>
              <a:t> 제출 결과 결정 트리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0F0A92-1AC7-E4E0-E65F-B237BE0483EE}"/>
              </a:ext>
            </a:extLst>
          </p:cNvPr>
          <p:cNvSpPr/>
          <p:nvPr/>
        </p:nvSpPr>
        <p:spPr>
          <a:xfrm>
            <a:off x="8441634" y="1529507"/>
            <a:ext cx="1072123" cy="365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DD3822-3368-CC3A-5504-9504F1DDF3AE}"/>
              </a:ext>
            </a:extLst>
          </p:cNvPr>
          <p:cNvSpPr/>
          <p:nvPr/>
        </p:nvSpPr>
        <p:spPr>
          <a:xfrm>
            <a:off x="9813234" y="3219459"/>
            <a:ext cx="1072123" cy="365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283FD1-D1D3-63F1-B26D-56E9AB815DDA}"/>
              </a:ext>
            </a:extLst>
          </p:cNvPr>
          <p:cNvSpPr/>
          <p:nvPr/>
        </p:nvSpPr>
        <p:spPr>
          <a:xfrm>
            <a:off x="8977695" y="5524527"/>
            <a:ext cx="1072123" cy="365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2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5"/>
    </mc:Choice>
    <mc:Fallback xmlns="">
      <p:transition spd="slow" advTm="4925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148E5135-1AA1-3281-4727-32F9AD8B5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002003"/>
              </p:ext>
            </p:extLst>
          </p:nvPr>
        </p:nvGraphicFramePr>
        <p:xfrm>
          <a:off x="2262906" y="1572048"/>
          <a:ext cx="7673255" cy="4153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5359152" y="4064835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06</a:t>
            </a:r>
            <a:endParaRPr lang="ko-KR" altLang="en-US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088EC5E-FC8D-0E5B-753D-F1D6DE63BACE}"/>
              </a:ext>
            </a:extLst>
          </p:cNvPr>
          <p:cNvSpPr/>
          <p:nvPr/>
        </p:nvSpPr>
        <p:spPr>
          <a:xfrm>
            <a:off x="5571732" y="5168767"/>
            <a:ext cx="673493" cy="657781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CD39A15-AC8A-6304-2B8D-DD98DD50C6D6}"/>
              </a:ext>
            </a:extLst>
          </p:cNvPr>
          <p:cNvSpPr txBox="1">
            <a:spLocks/>
          </p:cNvSpPr>
          <p:nvPr/>
        </p:nvSpPr>
        <p:spPr>
          <a:xfrm>
            <a:off x="5555864" y="5328135"/>
            <a:ext cx="673493" cy="657782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bg1"/>
                </a:solidFill>
              </a:rPr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359884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AC2CA3-C43A-47AF-D605-B8D6AFA071F0}"/>
              </a:ext>
            </a:extLst>
          </p:cNvPr>
          <p:cNvSpPr/>
          <p:nvPr/>
        </p:nvSpPr>
        <p:spPr>
          <a:xfrm>
            <a:off x="2562910" y="6256448"/>
            <a:ext cx="7663992" cy="45719"/>
          </a:xfrm>
          <a:prstGeom prst="rect">
            <a:avLst/>
          </a:pr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26ED4F7-1BC2-C32C-436F-AEB4F267B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830" y="1351212"/>
            <a:ext cx="3151923" cy="3305322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73F8E58-530B-5578-BCCA-169947079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321" y="1412861"/>
            <a:ext cx="6914323" cy="3141759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01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A3F8F8-17A8-BA5F-D98C-B1F55812E2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96" y="385137"/>
            <a:ext cx="1267969" cy="489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2CFAF7-A442-92B2-AA60-2731C21FC719}"/>
              </a:ext>
            </a:extLst>
          </p:cNvPr>
          <p:cNvSpPr txBox="1"/>
          <p:nvPr/>
        </p:nvSpPr>
        <p:spPr>
          <a:xfrm>
            <a:off x="1704433" y="937578"/>
            <a:ext cx="1052769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4D5156"/>
                </a:solidFill>
                <a:latin typeface="+mn-ea"/>
              </a:rPr>
              <a:t>Kaggle</a:t>
            </a:r>
            <a:r>
              <a:rPr lang="ko-KR" altLang="en-US" sz="1000" b="1" i="0" dirty="0">
                <a:solidFill>
                  <a:srgbClr val="4D5156"/>
                </a:solidFill>
                <a:effectLst/>
                <a:latin typeface="+mn-ea"/>
              </a:rPr>
              <a:t>은 </a:t>
            </a:r>
            <a:r>
              <a:rPr lang="en-US" altLang="ko-KR" sz="1000" b="1" i="0" dirty="0">
                <a:solidFill>
                  <a:srgbClr val="4D5156"/>
                </a:solidFill>
                <a:effectLst/>
                <a:latin typeface="+mn-ea"/>
              </a:rPr>
              <a:t>2010</a:t>
            </a:r>
            <a:r>
              <a:rPr lang="ko-KR" altLang="en-US" sz="1000" b="1" i="0" dirty="0">
                <a:solidFill>
                  <a:srgbClr val="4D5156"/>
                </a:solidFill>
                <a:effectLst/>
                <a:latin typeface="+mn-ea"/>
              </a:rPr>
              <a:t>년 설립된 예측모델 및 분석 대회 플랫폼이다</a:t>
            </a:r>
            <a:r>
              <a:rPr lang="en-US" altLang="ko-KR" sz="1000" b="1" i="0" dirty="0">
                <a:solidFill>
                  <a:srgbClr val="4D5156"/>
                </a:solidFill>
                <a:effectLst/>
                <a:latin typeface="+mn-ea"/>
              </a:rPr>
              <a:t>. </a:t>
            </a:r>
            <a:r>
              <a:rPr lang="ko-KR" altLang="en-US" sz="1000" b="1" i="0" dirty="0">
                <a:solidFill>
                  <a:srgbClr val="4D5156"/>
                </a:solidFill>
                <a:effectLst/>
                <a:latin typeface="+mn-ea"/>
              </a:rPr>
              <a:t>기업 및 단체에서 데이터와 해결과제를 등록하면</a:t>
            </a:r>
            <a:r>
              <a:rPr lang="en-US" altLang="ko-KR" sz="1000" b="1" i="0" dirty="0">
                <a:solidFill>
                  <a:srgbClr val="4D5156"/>
                </a:solidFill>
                <a:effectLst/>
                <a:latin typeface="+mn-ea"/>
              </a:rPr>
              <a:t>, </a:t>
            </a:r>
            <a:r>
              <a:rPr lang="ko-KR" altLang="en-US" sz="1000" b="1" i="0" dirty="0">
                <a:solidFill>
                  <a:srgbClr val="4D5156"/>
                </a:solidFill>
                <a:effectLst/>
                <a:latin typeface="+mn-ea"/>
              </a:rPr>
              <a:t>데이터 과학자들이 이를 해결하는 모델을 개발하고 경쟁한다</a:t>
            </a:r>
            <a:r>
              <a:rPr lang="en-US" altLang="ko-KR" sz="1000" b="1" i="0" dirty="0">
                <a:solidFill>
                  <a:srgbClr val="4D5156"/>
                </a:solidFill>
                <a:effectLst/>
                <a:latin typeface="+mn-ea"/>
              </a:rPr>
              <a:t>.</a:t>
            </a:r>
          </a:p>
          <a:p>
            <a:endParaRPr lang="en-US" altLang="ko-KR" sz="1600" b="1" i="0" dirty="0">
              <a:solidFill>
                <a:srgbClr val="4D5156"/>
              </a:solidFill>
              <a:effectLst/>
              <a:latin typeface="Apple SD Gothic Neo"/>
              <a:ea typeface="굴림체" panose="020B060900010101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054D1-75CC-2F21-2BF8-F5A6EACF2A9C}"/>
              </a:ext>
            </a:extLst>
          </p:cNvPr>
          <p:cNvSpPr txBox="1"/>
          <p:nvPr/>
        </p:nvSpPr>
        <p:spPr>
          <a:xfrm>
            <a:off x="1516052" y="4553365"/>
            <a:ext cx="105276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600" b="1" dirty="0">
              <a:solidFill>
                <a:srgbClr val="4D5156"/>
              </a:solidFill>
              <a:latin typeface="+mn-ea"/>
            </a:endParaRPr>
          </a:p>
          <a:p>
            <a:pPr algn="ctr"/>
            <a:r>
              <a:rPr lang="ko-KR" altLang="en-US" sz="1400" b="1" dirty="0">
                <a:solidFill>
                  <a:srgbClr val="4D5156"/>
                </a:solidFill>
                <a:latin typeface="+mn-ea"/>
              </a:rPr>
              <a:t>대회의 목표는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effectLst>
                  <a:reflection blurRad="6350" stA="23000" endPos="50000" dist="60007" dir="5400000" sy="-100000" algn="bl" rotWithShape="0"/>
                </a:effectLst>
                <a:latin typeface="+mn-ea"/>
              </a:rPr>
              <a:t>“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effectLst>
                  <a:reflection blurRad="6350" stA="23000" endPos="50000" dist="60007" dir="5400000" sy="-100000" algn="bl" rotWithShape="0"/>
                </a:effectLst>
                <a:latin typeface="+mn-ea"/>
              </a:rPr>
              <a:t>어떤 사람들이 생존 할 가능성이 더 높은가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effectLst>
                  <a:reflection blurRad="6350" stA="23000" endPos="50000" dist="60007" dir="5400000" sy="-100000" algn="bl" rotWithShape="0"/>
                </a:effectLst>
                <a:latin typeface="+mn-ea"/>
              </a:rPr>
              <a:t>”</a:t>
            </a:r>
            <a:r>
              <a:rPr lang="ko-KR" altLang="en-US" sz="1400" b="1" dirty="0">
                <a:solidFill>
                  <a:srgbClr val="4D5156"/>
                </a:solidFill>
                <a:latin typeface="+mn-ea"/>
              </a:rPr>
              <a:t>라는 질문에 답하는 예측 모델을 구축하는 것이다</a:t>
            </a:r>
            <a:r>
              <a:rPr lang="en-US" altLang="ko-KR" sz="1400" b="1" dirty="0">
                <a:solidFill>
                  <a:srgbClr val="4D5156"/>
                </a:solidFill>
                <a:latin typeface="+mn-ea"/>
              </a:rPr>
              <a:t>.</a:t>
            </a:r>
          </a:p>
          <a:p>
            <a:pPr algn="ctr"/>
            <a:endParaRPr lang="en-US" altLang="ko-KR" sz="1200" b="1" dirty="0">
              <a:solidFill>
                <a:srgbClr val="4D5156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30628D-EA14-BD88-E9EC-D4EF01A3099A}"/>
              </a:ext>
            </a:extLst>
          </p:cNvPr>
          <p:cNvSpPr txBox="1"/>
          <p:nvPr/>
        </p:nvSpPr>
        <p:spPr>
          <a:xfrm>
            <a:off x="1700300" y="1141809"/>
            <a:ext cx="6180751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i="0" dirty="0">
                <a:solidFill>
                  <a:srgbClr val="4D5156"/>
                </a:solidFill>
                <a:effectLst/>
                <a:latin typeface="+mn-ea"/>
              </a:rPr>
              <a:t>Kaggle</a:t>
            </a:r>
            <a:r>
              <a:rPr lang="ko-KR" altLang="en-US" sz="1000" b="1" i="0" dirty="0">
                <a:solidFill>
                  <a:srgbClr val="4D5156"/>
                </a:solidFill>
                <a:effectLst/>
                <a:latin typeface="+mn-ea"/>
              </a:rPr>
              <a:t>에서 주최하는 경진 대회 중 대표적인 것은 </a:t>
            </a:r>
            <a:r>
              <a:rPr lang="en-US" altLang="ko-KR" sz="1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ea"/>
              </a:rPr>
              <a:t>Titanic: Machine Learning from Disaster</a:t>
            </a:r>
            <a:r>
              <a:rPr lang="ko-KR" altLang="en-US" sz="1000" b="1" i="0" dirty="0">
                <a:solidFill>
                  <a:srgbClr val="4D5156"/>
                </a:solidFill>
                <a:effectLst/>
                <a:latin typeface="+mn-ea"/>
              </a:rPr>
              <a:t>이다</a:t>
            </a:r>
            <a:r>
              <a:rPr lang="en-US" altLang="ko-KR" sz="1000" b="1" i="0" dirty="0">
                <a:solidFill>
                  <a:srgbClr val="4D5156"/>
                </a:solidFill>
                <a:effectLst/>
                <a:latin typeface="+mn-ea"/>
              </a:rPr>
              <a:t>.</a:t>
            </a:r>
          </a:p>
          <a:p>
            <a:pPr algn="l"/>
            <a:endParaRPr lang="en-US" altLang="ko-KR" sz="1400" b="1" i="0" dirty="0">
              <a:solidFill>
                <a:srgbClr val="4D5156"/>
              </a:solidFill>
              <a:effectLst/>
              <a:latin typeface="Apple SD Gothic Neo"/>
              <a:ea typeface="굴림체" panose="020B060900010101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2D0015-12A7-83E1-8E84-81520BC650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48" y="5471677"/>
            <a:ext cx="646331" cy="6463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8052A7-3DA0-8562-FF43-02C06E2D67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414" y="5508618"/>
            <a:ext cx="677706" cy="6777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F88716-C627-B3B4-C111-02EFB9D639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03" y="5577695"/>
            <a:ext cx="634414" cy="6344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3111C1E-BE20-6D67-0585-5BC9A26708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981" y="5599692"/>
            <a:ext cx="566892" cy="5668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EE89312-0927-3421-448F-863D168A7B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278" y="5505064"/>
            <a:ext cx="646331" cy="6463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C5D3548-788E-FABC-0A2B-AC10BB251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23" y="5469063"/>
            <a:ext cx="721965" cy="72196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C92EECA-797A-D04E-FD99-3975CFCFA7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471" y="5516921"/>
            <a:ext cx="698805" cy="6988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2431916-511C-74CC-D14D-10E940A528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45" y="5498140"/>
            <a:ext cx="646331" cy="646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47C1AD-5D38-577A-868C-24E47D964022}"/>
              </a:ext>
            </a:extLst>
          </p:cNvPr>
          <p:cNvSpPr txBox="1"/>
          <p:nvPr/>
        </p:nvSpPr>
        <p:spPr>
          <a:xfrm>
            <a:off x="2712029" y="6349790"/>
            <a:ext cx="740014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4D5156"/>
                </a:solidFill>
                <a:latin typeface="+mn-ea"/>
              </a:rPr>
              <a:t>제공되는 </a:t>
            </a:r>
            <a:r>
              <a:rPr lang="en-US" altLang="ko-KR" sz="1000" b="1" dirty="0">
                <a:solidFill>
                  <a:srgbClr val="4D5156"/>
                </a:solidFill>
                <a:latin typeface="+mn-ea"/>
              </a:rPr>
              <a:t>Data Set</a:t>
            </a:r>
            <a:r>
              <a:rPr lang="ko-KR" altLang="en-US" sz="1000" b="1" dirty="0">
                <a:solidFill>
                  <a:srgbClr val="4D5156"/>
                </a:solidFill>
                <a:latin typeface="+mn-ea"/>
              </a:rPr>
              <a:t>으로는 학습 데이터</a:t>
            </a:r>
            <a:r>
              <a:rPr lang="en-US" altLang="ko-KR" sz="1000" b="1" dirty="0">
                <a:solidFill>
                  <a:srgbClr val="4D5156"/>
                </a:solidFill>
                <a:latin typeface="+mn-ea"/>
              </a:rPr>
              <a:t>(train.csv), </a:t>
            </a:r>
            <a:r>
              <a:rPr lang="ko-KR" altLang="en-US" sz="1000" b="1" dirty="0">
                <a:solidFill>
                  <a:srgbClr val="4D5156"/>
                </a:solidFill>
                <a:latin typeface="+mn-ea"/>
              </a:rPr>
              <a:t>테스트 데이터</a:t>
            </a:r>
            <a:r>
              <a:rPr lang="en-US" altLang="ko-KR" sz="1000" b="1" dirty="0">
                <a:solidFill>
                  <a:srgbClr val="4D5156"/>
                </a:solidFill>
                <a:latin typeface="+mn-ea"/>
              </a:rPr>
              <a:t>(test.csv), </a:t>
            </a:r>
            <a:r>
              <a:rPr lang="ko-KR" altLang="en-US" sz="1000" b="1" dirty="0">
                <a:solidFill>
                  <a:srgbClr val="4D5156"/>
                </a:solidFill>
                <a:latin typeface="+mn-ea"/>
              </a:rPr>
              <a:t>제출 양식</a:t>
            </a:r>
            <a:r>
              <a:rPr lang="en-US" altLang="ko-KR" sz="1000" b="1" dirty="0">
                <a:solidFill>
                  <a:srgbClr val="4D5156"/>
                </a:solidFill>
                <a:latin typeface="+mn-ea"/>
              </a:rPr>
              <a:t>(gender_submission.csv)</a:t>
            </a:r>
            <a:r>
              <a:rPr lang="ko-KR" altLang="en-US" sz="1000" b="1" dirty="0">
                <a:solidFill>
                  <a:srgbClr val="4D5156"/>
                </a:solidFill>
                <a:latin typeface="+mn-ea"/>
              </a:rPr>
              <a:t>가 있다</a:t>
            </a:r>
            <a:r>
              <a:rPr lang="en-US" altLang="ko-KR" sz="1000" b="1" dirty="0">
                <a:solidFill>
                  <a:srgbClr val="4D5156"/>
                </a:solidFill>
                <a:latin typeface="+mn-ea"/>
              </a:rPr>
              <a:t>.</a:t>
            </a:r>
          </a:p>
          <a:p>
            <a:pPr algn="l"/>
            <a:endParaRPr lang="en-US" altLang="ko-KR" sz="1600" b="1" i="0" dirty="0">
              <a:solidFill>
                <a:srgbClr val="4D5156"/>
              </a:solidFill>
              <a:effectLst/>
              <a:latin typeface="Apple SD Gothic Neo"/>
              <a:ea typeface="굴림체" panose="020B0609000101010101" pitchFamily="49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C4B449E-7176-D9BA-9D55-51F58DDB7732}"/>
              </a:ext>
            </a:extLst>
          </p:cNvPr>
          <p:cNvSpPr/>
          <p:nvPr/>
        </p:nvSpPr>
        <p:spPr>
          <a:xfrm>
            <a:off x="288532" y="888866"/>
            <a:ext cx="673493" cy="1892434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6DF3F32D-6851-4AAF-5ECE-9FD36AF2461A}"/>
              </a:ext>
            </a:extLst>
          </p:cNvPr>
          <p:cNvSpPr txBox="1">
            <a:spLocks/>
          </p:cNvSpPr>
          <p:nvPr/>
        </p:nvSpPr>
        <p:spPr>
          <a:xfrm>
            <a:off x="272664" y="1022835"/>
            <a:ext cx="673493" cy="1653691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bg1"/>
                </a:solidFill>
              </a:rPr>
              <a:t>출처 및 목적</a:t>
            </a:r>
          </a:p>
        </p:txBody>
      </p:sp>
    </p:spTree>
    <p:extLst>
      <p:ext uri="{BB962C8B-B14F-4D97-AF65-F5344CB8AC3E}">
        <p14:creationId xmlns:p14="http://schemas.microsoft.com/office/powerpoint/2010/main" val="2809625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01</a:t>
            </a:r>
            <a:endParaRPr lang="ko-KR" altLang="en-US" b="1" dirty="0"/>
          </a:p>
        </p:txBody>
      </p:sp>
      <p:pic>
        <p:nvPicPr>
          <p:cNvPr id="23" name="그림 22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474CEF5E-6B9A-C4A5-708F-9D3271DBE3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1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43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8" t="20445" b="15538"/>
          <a:stretch/>
        </p:blipFill>
        <p:spPr>
          <a:xfrm>
            <a:off x="1819674" y="1021537"/>
            <a:ext cx="9166461" cy="37710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Right"/>
            <a:lightRig rig="threePt" dir="t"/>
          </a:scene3d>
          <a:sp3d>
            <a:bevelT prst="relaxedInset"/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DEBB89-085E-C830-C55E-5FFBF89A621F}"/>
              </a:ext>
            </a:extLst>
          </p:cNvPr>
          <p:cNvSpPr txBox="1"/>
          <p:nvPr/>
        </p:nvSpPr>
        <p:spPr>
          <a:xfrm>
            <a:off x="1307749" y="4983846"/>
            <a:ext cx="3884523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1912</a:t>
            </a:r>
            <a:r>
              <a:rPr lang="ko-KR" alt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년 시대적 배경에는 </a:t>
            </a:r>
            <a:endParaRPr lang="en-US" altLang="ko-KR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“</a:t>
            </a:r>
            <a:r>
              <a:rPr lang="en-US" altLang="ko-KR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Lady First”</a:t>
            </a:r>
            <a:r>
              <a:rPr lang="ko-KR" alt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라는 개념이 존재 했다</a:t>
            </a:r>
            <a:r>
              <a:rPr lang="en-US" altLang="ko-KR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. 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어린이와 여자부터 </a:t>
            </a:r>
            <a:endParaRPr lang="en-US" altLang="ko-KR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우선적으로 구조 했다고 한다</a:t>
            </a:r>
            <a:r>
              <a:rPr lang="en-US" altLang="ko-KR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.</a:t>
            </a:r>
          </a:p>
          <a:p>
            <a:pPr algn="ctr"/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AFBBFE-6D35-191D-DB0E-FC78ABB69BFD}"/>
              </a:ext>
            </a:extLst>
          </p:cNvPr>
          <p:cNvSpPr txBox="1"/>
          <p:nvPr/>
        </p:nvSpPr>
        <p:spPr>
          <a:xfrm>
            <a:off x="5199410" y="4792580"/>
            <a:ext cx="2592717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2400" b="1" i="0" dirty="0">
                <a:solidFill>
                  <a:schemeClr val="accent1"/>
                </a:solidFill>
                <a:effectLst>
                  <a:reflection blurRad="6350" stA="17000" endPos="82000" dist="60007" dir="5400000" sy="-100000" algn="bl" rotWithShape="0"/>
                </a:effectLst>
                <a:latin typeface="+mn-ea"/>
              </a:rPr>
              <a:t>“Lady First”</a:t>
            </a:r>
          </a:p>
          <a:p>
            <a:pPr algn="ctr"/>
            <a:endParaRPr lang="en-US" altLang="ko-KR" sz="2400" b="1" i="0" dirty="0">
              <a:solidFill>
                <a:schemeClr val="accent1"/>
              </a:solidFill>
              <a:effectLst>
                <a:reflection blurRad="6350" stA="17000" endPos="82000" dist="60007" dir="5400000" sy="-100000" algn="bl" rotWithShape="0"/>
              </a:effectLst>
              <a:latin typeface="+mn-ea"/>
            </a:endParaRPr>
          </a:p>
          <a:p>
            <a:pPr algn="ctr"/>
            <a:endParaRPr lang="en-US" altLang="ko-KR" sz="2400" b="1" i="0" dirty="0">
              <a:solidFill>
                <a:schemeClr val="accent1"/>
              </a:solidFill>
              <a:effectLst>
                <a:reflection blurRad="6350" stA="17000" endPos="82000" dist="60007" dir="5400000" sy="-100000" algn="bl" rotWithShape="0"/>
              </a:effectLst>
              <a:latin typeface="+mn-ea"/>
            </a:endParaRPr>
          </a:p>
          <a:p>
            <a:pPr algn="ctr"/>
            <a:r>
              <a:rPr lang="ko-KR" altLang="en-US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라는 개념이 없었다면</a:t>
            </a:r>
            <a:endParaRPr lang="en-US" altLang="ko-KR" sz="16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ctr"/>
            <a:r>
              <a:rPr lang="ko-KR" altLang="en-US" sz="1400" b="1" i="0" dirty="0">
                <a:effectLst/>
                <a:latin typeface="+mn-ea"/>
              </a:rPr>
              <a:t> </a:t>
            </a:r>
            <a:endParaRPr lang="en-US" altLang="ko-KR" sz="1400" b="1" i="0" dirty="0">
              <a:effectLst/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155DB4-63EB-AA90-0AAC-1B4AE9846654}"/>
              </a:ext>
            </a:extLst>
          </p:cNvPr>
          <p:cNvSpPr txBox="1"/>
          <p:nvPr/>
        </p:nvSpPr>
        <p:spPr>
          <a:xfrm>
            <a:off x="7922099" y="4638367"/>
            <a:ext cx="3715650" cy="1820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400" b="1" i="0" dirty="0">
              <a:effectLst/>
              <a:latin typeface="+mn-ea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 dirty="0">
                <a:effectLst/>
                <a:latin typeface="+mn-ea"/>
              </a:rPr>
              <a:t>급박한 상황에서 구명정으로 </a:t>
            </a:r>
            <a:endParaRPr lang="en-US" altLang="ko-KR" sz="1400" b="1" i="0" dirty="0">
              <a:effectLst/>
              <a:latin typeface="+mn-ea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 dirty="0">
                <a:effectLst/>
                <a:latin typeface="+mn-ea"/>
              </a:rPr>
              <a:t>달려들 때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i="0" dirty="0">
                <a:solidFill>
                  <a:srgbClr val="C00000"/>
                </a:solidFill>
                <a:effectLst/>
                <a:latin typeface="+mn-ea"/>
              </a:rPr>
              <a:t>힘센 남성</a:t>
            </a:r>
            <a:r>
              <a:rPr lang="ko-KR" altLang="en-US" sz="1400" b="1" i="0" dirty="0">
                <a:effectLst/>
                <a:latin typeface="+mn-ea"/>
              </a:rPr>
              <a:t>이 </a:t>
            </a:r>
            <a:endParaRPr lang="en-US" altLang="ko-KR" sz="1400" b="1" i="0" dirty="0">
              <a:effectLst/>
              <a:latin typeface="+mn-ea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 dirty="0">
                <a:effectLst/>
                <a:latin typeface="+mn-ea"/>
              </a:rPr>
              <a:t>구명정을 차지할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i="0" dirty="0">
                <a:effectLst/>
                <a:latin typeface="+mn-ea"/>
              </a:rPr>
              <a:t>가능성이 높아 </a:t>
            </a:r>
            <a:endParaRPr lang="en-US" altLang="ko-KR" sz="1400" b="1" i="0" dirty="0">
              <a:effectLst/>
              <a:latin typeface="+mn-ea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 dirty="0">
                <a:solidFill>
                  <a:srgbClr val="C00000"/>
                </a:solidFill>
                <a:effectLst/>
                <a:latin typeface="+mn-ea"/>
              </a:rPr>
              <a:t>생존에 유리</a:t>
            </a:r>
            <a:r>
              <a:rPr lang="ko-KR" altLang="en-US" sz="1400" b="1" i="0" dirty="0">
                <a:effectLst/>
                <a:latin typeface="+mn-ea"/>
              </a:rPr>
              <a:t>했을 것이다</a:t>
            </a:r>
            <a:r>
              <a:rPr lang="en-US" altLang="ko-KR" sz="1400" b="1" i="0" dirty="0">
                <a:effectLst/>
                <a:latin typeface="+mn-ea"/>
              </a:rPr>
              <a:t>.​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BECB1C-9743-0028-4B58-83B87079D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246" y="6437386"/>
            <a:ext cx="313591" cy="313591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EE42BBA-D914-55F3-D31D-9558B308D625}"/>
              </a:ext>
            </a:extLst>
          </p:cNvPr>
          <p:cNvSpPr/>
          <p:nvPr/>
        </p:nvSpPr>
        <p:spPr>
          <a:xfrm>
            <a:off x="288532" y="888866"/>
            <a:ext cx="673493" cy="1520960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BEF17954-9B38-6271-3E0F-A5923E513B35}"/>
              </a:ext>
            </a:extLst>
          </p:cNvPr>
          <p:cNvSpPr txBox="1">
            <a:spLocks/>
          </p:cNvSpPr>
          <p:nvPr/>
        </p:nvSpPr>
        <p:spPr>
          <a:xfrm>
            <a:off x="272664" y="1022835"/>
            <a:ext cx="673493" cy="1653691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bg1"/>
                </a:solidFill>
              </a:rPr>
              <a:t>분석 배경</a:t>
            </a:r>
          </a:p>
        </p:txBody>
      </p:sp>
    </p:spTree>
    <p:extLst>
      <p:ext uri="{BB962C8B-B14F-4D97-AF65-F5344CB8AC3E}">
        <p14:creationId xmlns:p14="http://schemas.microsoft.com/office/powerpoint/2010/main" val="3922468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02</a:t>
            </a:r>
            <a:endParaRPr lang="ko-KR" altLang="en-US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8091F0-96A2-5057-E5B8-3BB4ACE9545A}"/>
              </a:ext>
            </a:extLst>
          </p:cNvPr>
          <p:cNvSpPr txBox="1">
            <a:spLocks/>
          </p:cNvSpPr>
          <p:nvPr/>
        </p:nvSpPr>
        <p:spPr>
          <a:xfrm>
            <a:off x="183030" y="922462"/>
            <a:ext cx="1631702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765322-E5B4-3EED-42EC-0A9F56AE7C0F}"/>
              </a:ext>
            </a:extLst>
          </p:cNvPr>
          <p:cNvSpPr txBox="1"/>
          <p:nvPr/>
        </p:nvSpPr>
        <p:spPr>
          <a:xfrm>
            <a:off x="5600701" y="1175630"/>
            <a:ext cx="35637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2. </a:t>
            </a:r>
            <a:r>
              <a:rPr lang="ko-KR" altLang="en-US" sz="1100" b="1" dirty="0">
                <a:latin typeface="+mn-ea"/>
              </a:rPr>
              <a:t>정보 보기</a:t>
            </a:r>
            <a:endParaRPr lang="en-US" altLang="ko-KR" sz="1100" b="1" dirty="0">
              <a:latin typeface="+mn-ea"/>
            </a:endParaRPr>
          </a:p>
          <a:p>
            <a:endParaRPr lang="en-US" altLang="ko-KR" sz="1100" b="1" dirty="0">
              <a:latin typeface="+mn-ea"/>
            </a:endParaRPr>
          </a:p>
          <a:p>
            <a:endParaRPr lang="ko-KR" altLang="en-US" sz="11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B7E354-F041-08B1-D977-34A23F7DA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988" y="6488428"/>
            <a:ext cx="282789" cy="282789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451C54A-2D02-99CD-4809-587FE1355355}"/>
              </a:ext>
            </a:extLst>
          </p:cNvPr>
          <p:cNvSpPr/>
          <p:nvPr/>
        </p:nvSpPr>
        <p:spPr>
          <a:xfrm>
            <a:off x="288532" y="888866"/>
            <a:ext cx="673493" cy="901834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D051CEF6-4007-807A-7A43-FA55F89CAAFE}"/>
              </a:ext>
            </a:extLst>
          </p:cNvPr>
          <p:cNvSpPr txBox="1">
            <a:spLocks/>
          </p:cNvSpPr>
          <p:nvPr/>
        </p:nvSpPr>
        <p:spPr>
          <a:xfrm>
            <a:off x="272664" y="1022835"/>
            <a:ext cx="673493" cy="1653691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39EA108-FFFE-356B-09CF-C5E9E0E69BCF}"/>
              </a:ext>
            </a:extLst>
          </p:cNvPr>
          <p:cNvSpPr/>
          <p:nvPr/>
        </p:nvSpPr>
        <p:spPr>
          <a:xfrm>
            <a:off x="1485959" y="1434859"/>
            <a:ext cx="4114742" cy="45719"/>
          </a:xfrm>
          <a:prstGeom prst="rect">
            <a:avLst/>
          </a:pr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88C1F-9A88-6699-0690-EB0DDF0CAAC0}"/>
              </a:ext>
            </a:extLst>
          </p:cNvPr>
          <p:cNvSpPr txBox="1"/>
          <p:nvPr/>
        </p:nvSpPr>
        <p:spPr>
          <a:xfrm>
            <a:off x="1376628" y="1173832"/>
            <a:ext cx="3563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1. </a:t>
            </a:r>
            <a:r>
              <a:rPr lang="ko-KR" altLang="en-US" sz="1100" b="1" dirty="0">
                <a:latin typeface="+mn-ea"/>
              </a:rPr>
              <a:t>필요한 라이브러리 불러오기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1268CF3-08FC-2BC8-E2C8-6A081CA11AF7}"/>
              </a:ext>
            </a:extLst>
          </p:cNvPr>
          <p:cNvSpPr/>
          <p:nvPr/>
        </p:nvSpPr>
        <p:spPr>
          <a:xfrm flipV="1">
            <a:off x="5681870" y="1430998"/>
            <a:ext cx="5895517" cy="45719"/>
          </a:xfrm>
          <a:prstGeom prst="rect">
            <a:avLst/>
          </a:pr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655985-15BA-8DD6-99C1-153797BAD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59" y="1661544"/>
            <a:ext cx="2228850" cy="752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44D39C-9A0E-08C9-5F4E-4B1E8C916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701" y="1657683"/>
            <a:ext cx="2724150" cy="5524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80447F-EF66-492B-907E-E8C7DF900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2" y="2523338"/>
            <a:ext cx="9277350" cy="16097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90522C-4275-32BB-5BAB-926CC25E5C80}"/>
              </a:ext>
            </a:extLst>
          </p:cNvPr>
          <p:cNvSpPr txBox="1"/>
          <p:nvPr/>
        </p:nvSpPr>
        <p:spPr>
          <a:xfrm>
            <a:off x="131375" y="4481427"/>
            <a:ext cx="9170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타이타닉 </a:t>
            </a:r>
            <a:r>
              <a:rPr lang="en-US" altLang="ko-KR" dirty="0"/>
              <a:t>dataset</a:t>
            </a:r>
            <a:r>
              <a:rPr lang="ko-KR" altLang="en-US" dirty="0"/>
              <a:t>은  </a:t>
            </a:r>
            <a:r>
              <a:rPr lang="en-US" altLang="ko-KR" dirty="0"/>
              <a:t>test</a:t>
            </a:r>
            <a:r>
              <a:rPr lang="ko-KR" altLang="en-US" dirty="0"/>
              <a:t>데이터와 </a:t>
            </a:r>
            <a:r>
              <a:rPr lang="en-US" altLang="ko-KR" dirty="0"/>
              <a:t>train</a:t>
            </a:r>
            <a:r>
              <a:rPr lang="ko-KR" altLang="en-US" dirty="0"/>
              <a:t>데이터로 나뉘어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train</a:t>
            </a:r>
            <a:r>
              <a:rPr lang="ko-KR" altLang="en-US" dirty="0"/>
              <a:t>데이터는 모델 훈련에 쓰이고</a:t>
            </a:r>
            <a:r>
              <a:rPr lang="en-US" altLang="ko-KR" dirty="0"/>
              <a:t>, test</a:t>
            </a:r>
            <a:r>
              <a:rPr lang="ko-KR" altLang="en-US" dirty="0"/>
              <a:t>데이터는 모델 검증에 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test</a:t>
            </a:r>
            <a:r>
              <a:rPr lang="ko-KR" altLang="en-US" dirty="0"/>
              <a:t>데이터에는 </a:t>
            </a:r>
            <a:r>
              <a:rPr lang="en-US" altLang="ko-KR" dirty="0"/>
              <a:t>train</a:t>
            </a:r>
            <a:r>
              <a:rPr lang="ko-KR" altLang="en-US" dirty="0"/>
              <a:t>데이터와 다르게 </a:t>
            </a:r>
            <a:r>
              <a:rPr lang="en-US" altLang="ko-KR" dirty="0"/>
              <a:t>Survived </a:t>
            </a:r>
            <a:r>
              <a:rPr lang="ko-KR" altLang="en-US" dirty="0"/>
              <a:t>행이 존재하지 않습니다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test</a:t>
            </a:r>
            <a:r>
              <a:rPr lang="ko-KR" altLang="en-US" dirty="0"/>
              <a:t>데이터 셋의 </a:t>
            </a:r>
            <a:r>
              <a:rPr lang="en-US" altLang="ko-KR" dirty="0"/>
              <a:t>Survived</a:t>
            </a:r>
            <a:r>
              <a:rPr lang="ko-KR" altLang="en-US" dirty="0"/>
              <a:t>행을 예측하기 위해서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6567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02</a:t>
            </a:r>
            <a:endParaRPr lang="ko-KR" altLang="en-US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8091F0-96A2-5057-E5B8-3BB4ACE9545A}"/>
              </a:ext>
            </a:extLst>
          </p:cNvPr>
          <p:cNvSpPr txBox="1">
            <a:spLocks/>
          </p:cNvSpPr>
          <p:nvPr/>
        </p:nvSpPr>
        <p:spPr>
          <a:xfrm>
            <a:off x="183030" y="922462"/>
            <a:ext cx="1631702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EF4A56-F4E4-05C7-1805-BC10EB7A5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18" y="667412"/>
            <a:ext cx="2288106" cy="621895"/>
          </a:xfrm>
          <a:prstGeom prst="rect">
            <a:avLst/>
          </a:prstGeom>
        </p:spPr>
      </p:pic>
      <p:pic>
        <p:nvPicPr>
          <p:cNvPr id="15" name="그림 14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67126EA7-E142-A49A-D940-D1F5FF2D3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59" y="1801704"/>
            <a:ext cx="4195911" cy="43888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B7E354-F041-08B1-D977-34A23F7DA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988" y="6488428"/>
            <a:ext cx="282789" cy="282789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451C54A-2D02-99CD-4809-587FE1355355}"/>
              </a:ext>
            </a:extLst>
          </p:cNvPr>
          <p:cNvSpPr/>
          <p:nvPr/>
        </p:nvSpPr>
        <p:spPr>
          <a:xfrm>
            <a:off x="288532" y="888866"/>
            <a:ext cx="673493" cy="901834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D051CEF6-4007-807A-7A43-FA55F89CAAFE}"/>
              </a:ext>
            </a:extLst>
          </p:cNvPr>
          <p:cNvSpPr txBox="1">
            <a:spLocks/>
          </p:cNvSpPr>
          <p:nvPr/>
        </p:nvSpPr>
        <p:spPr>
          <a:xfrm>
            <a:off x="272664" y="1022835"/>
            <a:ext cx="673493" cy="1653691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39EA108-FFFE-356B-09CF-C5E9E0E69BCF}"/>
              </a:ext>
            </a:extLst>
          </p:cNvPr>
          <p:cNvSpPr/>
          <p:nvPr/>
        </p:nvSpPr>
        <p:spPr>
          <a:xfrm>
            <a:off x="1485959" y="1434859"/>
            <a:ext cx="4114742" cy="45719"/>
          </a:xfrm>
          <a:prstGeom prst="rect">
            <a:avLst/>
          </a:pr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1268CF3-08FC-2BC8-E2C8-6A081CA11AF7}"/>
              </a:ext>
            </a:extLst>
          </p:cNvPr>
          <p:cNvSpPr/>
          <p:nvPr/>
        </p:nvSpPr>
        <p:spPr>
          <a:xfrm flipV="1">
            <a:off x="5681870" y="1430998"/>
            <a:ext cx="5895517" cy="45719"/>
          </a:xfrm>
          <a:prstGeom prst="rect">
            <a:avLst/>
          </a:pr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4FFE2-DCB1-71C9-8B40-77FC7E2220F5}"/>
              </a:ext>
            </a:extLst>
          </p:cNvPr>
          <p:cNvSpPr txBox="1"/>
          <p:nvPr/>
        </p:nvSpPr>
        <p:spPr>
          <a:xfrm>
            <a:off x="5336273" y="2426485"/>
            <a:ext cx="73970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/>
              <a:t>Passengerld</a:t>
            </a:r>
            <a:r>
              <a:rPr lang="en-US" altLang="ko-KR" dirty="0"/>
              <a:t>: </a:t>
            </a:r>
            <a:r>
              <a:rPr lang="ko-KR" altLang="en-US" sz="1800" dirty="0"/>
              <a:t>각 승객의 고유 번호</a:t>
            </a:r>
            <a:endParaRPr lang="en-US" altLang="ko-KR" sz="1800" dirty="0"/>
          </a:p>
          <a:p>
            <a:r>
              <a:rPr lang="en-US" altLang="ko-KR" sz="1800" dirty="0"/>
              <a:t>Survived : 0 = </a:t>
            </a:r>
            <a:r>
              <a:rPr lang="ko-KR" altLang="en-US" sz="1800" dirty="0"/>
              <a:t>사망</a:t>
            </a:r>
            <a:r>
              <a:rPr lang="en-US" altLang="ko-KR" sz="1800" dirty="0"/>
              <a:t>, 1 = </a:t>
            </a:r>
            <a:r>
              <a:rPr lang="ko-KR" altLang="en-US" sz="1800" dirty="0"/>
              <a:t>생존</a:t>
            </a:r>
          </a:p>
          <a:p>
            <a:r>
              <a:rPr lang="en-US" altLang="ko-KR" sz="1800" dirty="0" err="1"/>
              <a:t>Pclass</a:t>
            </a:r>
            <a:r>
              <a:rPr lang="en-US" altLang="ko-KR" sz="1800" dirty="0"/>
              <a:t> : 1 = 1</a:t>
            </a:r>
            <a:r>
              <a:rPr lang="ko-KR" altLang="en-US" sz="1800" dirty="0"/>
              <a:t>등석</a:t>
            </a:r>
            <a:r>
              <a:rPr lang="en-US" altLang="ko-KR" sz="1800" dirty="0"/>
              <a:t>,2 = 2</a:t>
            </a:r>
            <a:r>
              <a:rPr lang="ko-KR" altLang="en-US" sz="1800" dirty="0"/>
              <a:t>등석</a:t>
            </a:r>
            <a:r>
              <a:rPr lang="en-US" altLang="ko-KR" sz="1800" dirty="0"/>
              <a:t>,3 = 3</a:t>
            </a:r>
            <a:r>
              <a:rPr lang="ko-KR" altLang="en-US" sz="1800" dirty="0"/>
              <a:t>등석</a:t>
            </a:r>
          </a:p>
          <a:p>
            <a:r>
              <a:rPr lang="en-US" altLang="ko-KR" sz="1800" dirty="0"/>
              <a:t>Sex : male = </a:t>
            </a:r>
            <a:r>
              <a:rPr lang="ko-KR" altLang="en-US" sz="1800" dirty="0"/>
              <a:t>남성</a:t>
            </a:r>
            <a:r>
              <a:rPr lang="en-US" altLang="ko-KR" sz="1800" dirty="0"/>
              <a:t>, female = </a:t>
            </a:r>
            <a:r>
              <a:rPr lang="ko-KR" altLang="en-US" sz="1800" dirty="0"/>
              <a:t>여성</a:t>
            </a:r>
          </a:p>
          <a:p>
            <a:r>
              <a:rPr lang="en-US" altLang="ko-KR" sz="1800" dirty="0"/>
              <a:t>Age : </a:t>
            </a:r>
            <a:r>
              <a:rPr lang="ko-KR" altLang="en-US" sz="1800" dirty="0"/>
              <a:t>나이</a:t>
            </a:r>
          </a:p>
          <a:p>
            <a:r>
              <a:rPr lang="en-US" altLang="ko-KR" sz="1800" dirty="0" err="1"/>
              <a:t>SibSp</a:t>
            </a:r>
            <a:r>
              <a:rPr lang="en-US" altLang="ko-KR" sz="1800" dirty="0"/>
              <a:t> : </a:t>
            </a:r>
            <a:r>
              <a:rPr lang="ko-KR" altLang="en-US" sz="1800" dirty="0"/>
              <a:t>타이타닉 호에 동승한 자매</a:t>
            </a:r>
            <a:r>
              <a:rPr lang="en-US" altLang="ko-KR" sz="1800" dirty="0"/>
              <a:t>/ </a:t>
            </a:r>
            <a:r>
              <a:rPr lang="ko-KR" altLang="en-US" sz="1800" dirty="0"/>
              <a:t>배우자의 수</a:t>
            </a:r>
          </a:p>
          <a:p>
            <a:r>
              <a:rPr lang="en-US" altLang="ko-KR" sz="1800" dirty="0"/>
              <a:t>Parch : </a:t>
            </a:r>
            <a:r>
              <a:rPr lang="ko-KR" altLang="en-US" sz="1800" dirty="0"/>
              <a:t>타이타닉 호에 동승한 부모</a:t>
            </a:r>
            <a:r>
              <a:rPr lang="en-US" altLang="ko-KR" sz="1800" dirty="0"/>
              <a:t>/ </a:t>
            </a:r>
            <a:r>
              <a:rPr lang="ko-KR" altLang="en-US" sz="1800" dirty="0"/>
              <a:t>자식의 수</a:t>
            </a:r>
          </a:p>
          <a:p>
            <a:r>
              <a:rPr lang="en-US" altLang="ko-KR" sz="1800" dirty="0"/>
              <a:t>Ticket : </a:t>
            </a:r>
            <a:r>
              <a:rPr lang="ko-KR" altLang="en-US" sz="1800" dirty="0"/>
              <a:t>티켓 번호</a:t>
            </a:r>
          </a:p>
          <a:p>
            <a:r>
              <a:rPr lang="en-US" altLang="ko-KR" sz="1800" dirty="0"/>
              <a:t>Fare : </a:t>
            </a:r>
            <a:r>
              <a:rPr lang="ko-KR" altLang="en-US" sz="1800" dirty="0"/>
              <a:t>승객 요금</a:t>
            </a:r>
          </a:p>
          <a:p>
            <a:r>
              <a:rPr lang="en-US" altLang="ko-KR" sz="1800" dirty="0"/>
              <a:t>Cabin : </a:t>
            </a:r>
            <a:r>
              <a:rPr lang="ko-KR" altLang="en-US" sz="1800" dirty="0"/>
              <a:t>방 호수</a:t>
            </a:r>
          </a:p>
          <a:p>
            <a:r>
              <a:rPr lang="en-US" altLang="ko-KR" sz="1800" dirty="0"/>
              <a:t>Embarked : </a:t>
            </a:r>
            <a:r>
              <a:rPr lang="ko-KR" altLang="en-US" sz="1800" dirty="0"/>
              <a:t>탑승지 </a:t>
            </a:r>
            <a:r>
              <a:rPr lang="en-US" altLang="ko-KR" sz="1800" dirty="0"/>
              <a:t>, C= </a:t>
            </a:r>
            <a:r>
              <a:rPr lang="ko-KR" altLang="en-US" sz="1800" dirty="0" err="1"/>
              <a:t>셰르부르</a:t>
            </a:r>
            <a:r>
              <a:rPr lang="en-US" altLang="ko-KR" sz="1800" dirty="0"/>
              <a:t>, Q = </a:t>
            </a:r>
            <a:r>
              <a:rPr lang="ko-KR" altLang="en-US" sz="1800" dirty="0" err="1"/>
              <a:t>퀸즈타운</a:t>
            </a:r>
            <a:r>
              <a:rPr lang="en-US" altLang="ko-KR" sz="1800" dirty="0"/>
              <a:t>, S = </a:t>
            </a:r>
            <a:r>
              <a:rPr lang="ko-KR" altLang="en-US" sz="1800" dirty="0" err="1"/>
              <a:t>사우샘프턴</a:t>
            </a:r>
            <a:endParaRPr lang="ko-KR" altLang="en-US" sz="18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493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02</a:t>
            </a:r>
            <a:endParaRPr lang="ko-KR" altLang="en-US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8091F0-96A2-5057-E5B8-3BB4ACE9545A}"/>
              </a:ext>
            </a:extLst>
          </p:cNvPr>
          <p:cNvSpPr txBox="1">
            <a:spLocks/>
          </p:cNvSpPr>
          <p:nvPr/>
        </p:nvSpPr>
        <p:spPr>
          <a:xfrm>
            <a:off x="183030" y="922462"/>
            <a:ext cx="1631702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5" name="그림 14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67126EA7-E142-A49A-D940-D1F5FF2D3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1" y="1689182"/>
            <a:ext cx="3450288" cy="37732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B7E354-F041-08B1-D977-34A23F7DA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988" y="6488428"/>
            <a:ext cx="282789" cy="282789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451C54A-2D02-99CD-4809-587FE1355355}"/>
              </a:ext>
            </a:extLst>
          </p:cNvPr>
          <p:cNvSpPr/>
          <p:nvPr/>
        </p:nvSpPr>
        <p:spPr>
          <a:xfrm>
            <a:off x="288532" y="888866"/>
            <a:ext cx="673493" cy="2266124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D051CEF6-4007-807A-7A43-FA55F89CAAFE}"/>
              </a:ext>
            </a:extLst>
          </p:cNvPr>
          <p:cNvSpPr txBox="1">
            <a:spLocks/>
          </p:cNvSpPr>
          <p:nvPr/>
        </p:nvSpPr>
        <p:spPr>
          <a:xfrm>
            <a:off x="283196" y="1069209"/>
            <a:ext cx="673493" cy="1939034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err="1">
                <a:solidFill>
                  <a:schemeClr val="bg1"/>
                </a:solidFill>
              </a:rPr>
              <a:t>전처리</a:t>
            </a:r>
            <a:r>
              <a:rPr lang="ko-KR" altLang="en-US" sz="2000" b="1" dirty="0">
                <a:solidFill>
                  <a:schemeClr val="bg1"/>
                </a:solidFill>
              </a:rPr>
              <a:t> 할 부분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90522C-4275-32BB-5BAB-926CC25E5C80}"/>
              </a:ext>
            </a:extLst>
          </p:cNvPr>
          <p:cNvSpPr txBox="1"/>
          <p:nvPr/>
        </p:nvSpPr>
        <p:spPr>
          <a:xfrm>
            <a:off x="3959410" y="1859339"/>
            <a:ext cx="9200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보기와 같이 생긴 </a:t>
            </a:r>
            <a:r>
              <a:rPr lang="en-US" altLang="ko-KR" dirty="0"/>
              <a:t>dataset</a:t>
            </a:r>
            <a:r>
              <a:rPr lang="ko-KR" altLang="en-US" dirty="0"/>
              <a:t>은 어떤 모델에 적용시켜도 수많은 에러와</a:t>
            </a:r>
          </a:p>
          <a:p>
            <a:r>
              <a:rPr lang="ko-KR" altLang="en-US" dirty="0"/>
              <a:t>낮은 정확도를 나타낼 것 이므로 앞으로 전처리를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1. Name, Sex, Embarked </a:t>
            </a:r>
            <a:r>
              <a:rPr lang="ko-KR" altLang="en-US" dirty="0"/>
              <a:t>자료형은 컴퓨터가 학습하기에 나쁘기 때문에</a:t>
            </a:r>
          </a:p>
          <a:p>
            <a:r>
              <a:rPr lang="ko-KR" altLang="en-US" dirty="0"/>
              <a:t>숫자로 바꾸도록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Age</a:t>
            </a:r>
            <a:r>
              <a:rPr lang="ko-KR" altLang="en-US" dirty="0"/>
              <a:t>행에 </a:t>
            </a:r>
            <a:r>
              <a:rPr lang="en-US" altLang="ko-KR" dirty="0"/>
              <a:t>Nan, </a:t>
            </a:r>
            <a:r>
              <a:rPr lang="ko-KR" altLang="en-US" dirty="0"/>
              <a:t>즉 결측 치 값을 채워야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Nan</a:t>
            </a:r>
            <a:r>
              <a:rPr lang="ko-KR" altLang="en-US" dirty="0"/>
              <a:t>값을 훈련할 때 사용한다면 잘못된 가중치로 받아 들일 수 있기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Cabin</a:t>
            </a:r>
            <a:r>
              <a:rPr lang="ko-KR" altLang="en-US" dirty="0"/>
              <a:t>과 같이 </a:t>
            </a:r>
            <a:r>
              <a:rPr lang="en-US" altLang="ko-KR" dirty="0"/>
              <a:t>Nan</a:t>
            </a:r>
            <a:r>
              <a:rPr lang="ko-KR" altLang="en-US" dirty="0"/>
              <a:t>값이 너무 많은 컬럼은 삭제합니다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5929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02</a:t>
            </a:r>
            <a:endParaRPr lang="ko-KR" altLang="en-US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822079A-79FA-6A6E-F669-597A5DFF352A}"/>
              </a:ext>
            </a:extLst>
          </p:cNvPr>
          <p:cNvSpPr/>
          <p:nvPr/>
        </p:nvSpPr>
        <p:spPr>
          <a:xfrm>
            <a:off x="288532" y="888866"/>
            <a:ext cx="673493" cy="2117860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D42338C-4B7C-D41B-FB0D-A7CA1DED8FBA}"/>
              </a:ext>
            </a:extLst>
          </p:cNvPr>
          <p:cNvSpPr txBox="1">
            <a:spLocks/>
          </p:cNvSpPr>
          <p:nvPr/>
        </p:nvSpPr>
        <p:spPr>
          <a:xfrm>
            <a:off x="272664" y="1022834"/>
            <a:ext cx="673493" cy="2028815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bg1"/>
                </a:solidFill>
              </a:rPr>
              <a:t>데이터 </a:t>
            </a:r>
            <a:r>
              <a:rPr lang="ko-KR" altLang="en-US" sz="2000" b="1" dirty="0" err="1">
                <a:solidFill>
                  <a:schemeClr val="bg1"/>
                </a:solidFill>
              </a:rPr>
              <a:t>전처리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66CD0B-C662-F5F3-78C0-AC2EC7690D8B}"/>
              </a:ext>
            </a:extLst>
          </p:cNvPr>
          <p:cNvSpPr/>
          <p:nvPr/>
        </p:nvSpPr>
        <p:spPr>
          <a:xfrm>
            <a:off x="1654629" y="1187887"/>
            <a:ext cx="1393252" cy="53975"/>
          </a:xfrm>
          <a:prstGeom prst="rect">
            <a:avLst/>
          </a:pr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FFA298D-F582-09CC-E554-BC255467445A}"/>
              </a:ext>
            </a:extLst>
          </p:cNvPr>
          <p:cNvSpPr/>
          <p:nvPr/>
        </p:nvSpPr>
        <p:spPr>
          <a:xfrm>
            <a:off x="9248993" y="1182073"/>
            <a:ext cx="1393252" cy="53975"/>
          </a:xfrm>
          <a:prstGeom prst="rect">
            <a:avLst/>
          </a:pr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6C694EA-19CA-C136-9DC2-24EF4985F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988" y="6488428"/>
            <a:ext cx="282789" cy="2827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2724F9-EE19-9706-8CE4-63946960E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633" y="1799022"/>
            <a:ext cx="4638761" cy="971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17CD48-A061-1230-CEA2-166EDCEBD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633" y="3197374"/>
            <a:ext cx="6642998" cy="18930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B8DD9D-6E6A-B489-567B-DF6931EE45CA}"/>
              </a:ext>
            </a:extLst>
          </p:cNvPr>
          <p:cNvSpPr txBox="1"/>
          <p:nvPr/>
        </p:nvSpPr>
        <p:spPr>
          <a:xfrm>
            <a:off x="1076466" y="5895497"/>
            <a:ext cx="9193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Dictionary를</a:t>
            </a:r>
            <a:r>
              <a:rPr lang="ko-KR" altLang="en-US" dirty="0"/>
              <a:t> 이용해 남성</a:t>
            </a:r>
            <a:r>
              <a:rPr lang="en-US" altLang="ko-KR" dirty="0"/>
              <a:t>(</a:t>
            </a:r>
            <a:r>
              <a:rPr lang="ko-KR" altLang="en-US" dirty="0" err="1"/>
              <a:t>male</a:t>
            </a:r>
            <a:r>
              <a:rPr lang="en-US" altLang="ko-KR" dirty="0"/>
              <a:t>)</a:t>
            </a:r>
            <a:r>
              <a:rPr lang="ko-KR" altLang="en-US" dirty="0"/>
              <a:t>은 0으로 여성</a:t>
            </a:r>
            <a:r>
              <a:rPr lang="en-US" altLang="ko-KR" dirty="0"/>
              <a:t>(</a:t>
            </a:r>
            <a:r>
              <a:rPr lang="ko-KR" altLang="en-US" dirty="0" err="1"/>
              <a:t>female</a:t>
            </a:r>
            <a:r>
              <a:rPr lang="en-US" altLang="ko-KR" dirty="0"/>
              <a:t>)</a:t>
            </a:r>
            <a:r>
              <a:rPr lang="ko-KR" altLang="en-US" dirty="0"/>
              <a:t>은 1로 </a:t>
            </a:r>
            <a:r>
              <a:rPr lang="en-US" altLang="ko-KR" dirty="0"/>
              <a:t>mapping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92B936-C43A-1D94-2B86-D6A4476A2F59}"/>
              </a:ext>
            </a:extLst>
          </p:cNvPr>
          <p:cNvSpPr/>
          <p:nvPr/>
        </p:nvSpPr>
        <p:spPr>
          <a:xfrm>
            <a:off x="7288696" y="3227123"/>
            <a:ext cx="424069" cy="186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492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02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062B63-8B96-6424-E107-848A3BE19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43" y="826539"/>
            <a:ext cx="1427937" cy="330204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B970B4F-7306-B150-BE62-0510A7762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43" y="1274969"/>
            <a:ext cx="1427937" cy="18371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86FED7-03D2-62BD-68FC-A8A2E4D2B459}"/>
              </a:ext>
            </a:extLst>
          </p:cNvPr>
          <p:cNvSpPr txBox="1"/>
          <p:nvPr/>
        </p:nvSpPr>
        <p:spPr>
          <a:xfrm>
            <a:off x="1523342" y="522407"/>
            <a:ext cx="3563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1. Null </a:t>
            </a:r>
            <a:r>
              <a:rPr lang="ko-KR" altLang="en-US" sz="1100" b="1" dirty="0">
                <a:latin typeface="+mn-ea"/>
              </a:rPr>
              <a:t>개수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6DD410-FC54-9D63-6A3F-BFF42B624EAD}"/>
              </a:ext>
            </a:extLst>
          </p:cNvPr>
          <p:cNvSpPr txBox="1"/>
          <p:nvPr/>
        </p:nvSpPr>
        <p:spPr>
          <a:xfrm>
            <a:off x="3212722" y="522407"/>
            <a:ext cx="3563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2. Name</a:t>
            </a:r>
            <a:r>
              <a:rPr lang="ko-KR" altLang="en-US" sz="1100" b="1" dirty="0">
                <a:latin typeface="+mn-ea"/>
              </a:rPr>
              <a:t>에 호칭 추출</a:t>
            </a:r>
          </a:p>
        </p:txBody>
      </p:sp>
      <p:pic>
        <p:nvPicPr>
          <p:cNvPr id="21" name="그림 20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6F3A05D8-CC94-0A75-B530-91D81C3E38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56"/>
          <a:stretch/>
        </p:blipFill>
        <p:spPr>
          <a:xfrm>
            <a:off x="9224691" y="991247"/>
            <a:ext cx="1542516" cy="2285783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822079A-79FA-6A6E-F669-597A5DFF352A}"/>
              </a:ext>
            </a:extLst>
          </p:cNvPr>
          <p:cNvSpPr/>
          <p:nvPr/>
        </p:nvSpPr>
        <p:spPr>
          <a:xfrm>
            <a:off x="288532" y="888866"/>
            <a:ext cx="673493" cy="2117860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D42338C-4B7C-D41B-FB0D-A7CA1DED8FBA}"/>
              </a:ext>
            </a:extLst>
          </p:cNvPr>
          <p:cNvSpPr txBox="1">
            <a:spLocks/>
          </p:cNvSpPr>
          <p:nvPr/>
        </p:nvSpPr>
        <p:spPr>
          <a:xfrm>
            <a:off x="272664" y="1022834"/>
            <a:ext cx="673493" cy="2028815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bg1"/>
                </a:solidFill>
              </a:rPr>
              <a:t>데이터 </a:t>
            </a:r>
            <a:r>
              <a:rPr lang="ko-KR" altLang="en-US" sz="2000" b="1" dirty="0" err="1">
                <a:solidFill>
                  <a:schemeClr val="bg1"/>
                </a:solidFill>
              </a:rPr>
              <a:t>전처리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66CD0B-C662-F5F3-78C0-AC2EC7690D8B}"/>
              </a:ext>
            </a:extLst>
          </p:cNvPr>
          <p:cNvSpPr/>
          <p:nvPr/>
        </p:nvSpPr>
        <p:spPr>
          <a:xfrm>
            <a:off x="1630327" y="804088"/>
            <a:ext cx="1393252" cy="53975"/>
          </a:xfrm>
          <a:prstGeom prst="rect">
            <a:avLst/>
          </a:pr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830DFB-8923-1F45-6912-56587A19B02C}"/>
              </a:ext>
            </a:extLst>
          </p:cNvPr>
          <p:cNvSpPr/>
          <p:nvPr/>
        </p:nvSpPr>
        <p:spPr>
          <a:xfrm>
            <a:off x="3212722" y="799815"/>
            <a:ext cx="5888765" cy="53975"/>
          </a:xfrm>
          <a:prstGeom prst="rect">
            <a:avLst/>
          </a:pr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C2B9A2-65F2-25B6-159A-AECA31B3F73F}"/>
              </a:ext>
            </a:extLst>
          </p:cNvPr>
          <p:cNvSpPr txBox="1"/>
          <p:nvPr/>
        </p:nvSpPr>
        <p:spPr>
          <a:xfrm>
            <a:off x="9224691" y="507289"/>
            <a:ext cx="3563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3. </a:t>
            </a:r>
            <a:r>
              <a:rPr lang="ko-KR" altLang="en-US" sz="1100" b="1" dirty="0">
                <a:latin typeface="+mn-ea"/>
              </a:rPr>
              <a:t>타이틀 종류와 개수 확인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FFA298D-F582-09CC-E554-BC255467445A}"/>
              </a:ext>
            </a:extLst>
          </p:cNvPr>
          <p:cNvSpPr/>
          <p:nvPr/>
        </p:nvSpPr>
        <p:spPr>
          <a:xfrm>
            <a:off x="9224691" y="798274"/>
            <a:ext cx="1393252" cy="53975"/>
          </a:xfrm>
          <a:prstGeom prst="rect">
            <a:avLst/>
          </a:pr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6C694EA-19CA-C136-9DC2-24EF4985FA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988" y="6488428"/>
            <a:ext cx="282789" cy="2827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5CE2A2-5994-D657-098B-5C7554F62C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549" y="3156425"/>
            <a:ext cx="6934200" cy="13239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0970C06-D5A9-FBE3-5497-EDF77548E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2722" y="1022834"/>
            <a:ext cx="5505450" cy="7334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9832536-1AF5-FE2A-F47D-23D85DE950A3}"/>
              </a:ext>
            </a:extLst>
          </p:cNvPr>
          <p:cNvSpPr txBox="1"/>
          <p:nvPr/>
        </p:nvSpPr>
        <p:spPr>
          <a:xfrm>
            <a:off x="901360" y="6260490"/>
            <a:ext cx="10511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기존에 </a:t>
            </a:r>
            <a:r>
              <a:rPr lang="ko-KR" altLang="en-US" dirty="0" err="1"/>
              <a:t>Name</a:t>
            </a:r>
            <a:r>
              <a:rPr lang="ko-KR" altLang="en-US" dirty="0"/>
              <a:t> 컬럼을 삭제하고 호칭을 추출한 </a:t>
            </a:r>
            <a:r>
              <a:rPr lang="ko-KR" altLang="en-US" dirty="0" err="1"/>
              <a:t>Title</a:t>
            </a:r>
            <a:r>
              <a:rPr lang="ko-KR" altLang="en-US" dirty="0"/>
              <a:t> 컬럼을 호칭에 따라 (0,1,2,3,4)로 매핑합니다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EAF77A-01D2-B6C1-8E89-57F176B82460}"/>
              </a:ext>
            </a:extLst>
          </p:cNvPr>
          <p:cNvSpPr txBox="1"/>
          <p:nvPr/>
        </p:nvSpPr>
        <p:spPr>
          <a:xfrm>
            <a:off x="2690004" y="2875921"/>
            <a:ext cx="3563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4. </a:t>
            </a:r>
            <a:r>
              <a:rPr lang="ko-KR" altLang="en-US" sz="1100" b="1" dirty="0">
                <a:latin typeface="+mn-ea"/>
              </a:rPr>
              <a:t>호칭 </a:t>
            </a:r>
            <a:r>
              <a:rPr lang="en-US" altLang="ko-KR" sz="1100" b="1" dirty="0">
                <a:latin typeface="+mn-ea"/>
              </a:rPr>
              <a:t>Mapping</a:t>
            </a:r>
            <a:endParaRPr lang="ko-KR" altLang="en-US" sz="1100" b="1" dirty="0">
              <a:latin typeface="+mn-ea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AB7663C-826B-C39B-15CA-6BC906235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6215" y="4595173"/>
            <a:ext cx="6515100" cy="150495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09D7DE4-D285-121E-8D67-526A4BA84123}"/>
              </a:ext>
            </a:extLst>
          </p:cNvPr>
          <p:cNvSpPr/>
          <p:nvPr/>
        </p:nvSpPr>
        <p:spPr>
          <a:xfrm>
            <a:off x="7686261" y="4581884"/>
            <a:ext cx="385054" cy="1518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943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1021</Words>
  <Application>Microsoft Office PowerPoint</Application>
  <PresentationFormat>와이드스크린</PresentationFormat>
  <Paragraphs>235</Paragraphs>
  <Slides>28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Apple SD Gothic Neo</vt:lpstr>
      <vt:lpstr>-apple-system</vt:lpstr>
      <vt:lpstr>굴림체</vt:lpstr>
      <vt:lpstr>맑은 고딕</vt:lpstr>
      <vt:lpstr>Arial</vt:lpstr>
      <vt:lpstr>Office 테마</vt:lpstr>
      <vt:lpstr>타이타닉 생존율 예측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타이타닉 생존율 비교</dc:title>
  <dc:creator>박 윤수</dc:creator>
  <cp:lastModifiedBy>김 혜민</cp:lastModifiedBy>
  <cp:revision>15</cp:revision>
  <dcterms:created xsi:type="dcterms:W3CDTF">2022-10-14T00:21:08Z</dcterms:created>
  <dcterms:modified xsi:type="dcterms:W3CDTF">2022-11-01T11:15:08Z</dcterms:modified>
</cp:coreProperties>
</file>